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0" r:id="rId1"/>
  </p:sldMasterIdLst>
  <p:sldIdLst>
    <p:sldId id="256" r:id="rId2"/>
    <p:sldId id="268" r:id="rId3"/>
    <p:sldId id="257" r:id="rId4"/>
    <p:sldId id="259" r:id="rId5"/>
    <p:sldId id="270" r:id="rId6"/>
    <p:sldId id="271" r:id="rId7"/>
    <p:sldId id="266" r:id="rId8"/>
    <p:sldId id="262" r:id="rId9"/>
    <p:sldId id="276" r:id="rId10"/>
    <p:sldId id="273" r:id="rId11"/>
    <p:sldId id="261" r:id="rId12"/>
    <p:sldId id="267" r:id="rId13"/>
    <p:sldId id="258" r:id="rId14"/>
    <p:sldId id="269" r:id="rId15"/>
    <p:sldId id="260" r:id="rId16"/>
    <p:sldId id="293" r:id="rId17"/>
    <p:sldId id="284" r:id="rId18"/>
    <p:sldId id="282" r:id="rId19"/>
    <p:sldId id="287" r:id="rId20"/>
    <p:sldId id="304" r:id="rId21"/>
    <p:sldId id="298" r:id="rId22"/>
    <p:sldId id="299" r:id="rId23"/>
    <p:sldId id="302" r:id="rId24"/>
    <p:sldId id="297" r:id="rId25"/>
    <p:sldId id="300" r:id="rId26"/>
    <p:sldId id="306" r:id="rId27"/>
    <p:sldId id="301" r:id="rId28"/>
    <p:sldId id="264" r:id="rId29"/>
    <p:sldId id="303" r:id="rId30"/>
    <p:sldId id="289" r:id="rId31"/>
    <p:sldId id="281" r:id="rId32"/>
    <p:sldId id="295" r:id="rId33"/>
    <p:sldId id="296" r:id="rId34"/>
    <p:sldId id="294" r:id="rId35"/>
    <p:sldId id="279" r:id="rId36"/>
    <p:sldId id="305" r:id="rId37"/>
    <p:sldId id="290" r:id="rId38"/>
    <p:sldId id="291" r:id="rId39"/>
    <p:sldId id="283" r:id="rId40"/>
    <p:sldId id="292" r:id="rId41"/>
    <p:sldId id="277" r:id="rId42"/>
    <p:sldId id="278" r:id="rId43"/>
    <p:sldId id="280" r:id="rId44"/>
    <p:sldId id="286" r:id="rId45"/>
    <p:sldId id="285" r:id="rId46"/>
    <p:sldId id="288" r:id="rId47"/>
  </p:sldIdLst>
  <p:sldSz cx="12192000" cy="6858000"/>
  <p:notesSz cx="6797675" cy="9929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iorgi Kartsivadze" initials="GK" lastIdx="1" clrIdx="0">
    <p:extLst>
      <p:ext uri="{19B8F6BF-5375-455C-9EA6-DF929625EA0E}">
        <p15:presenceInfo xmlns:p15="http://schemas.microsoft.com/office/powerpoint/2012/main" userId="Giorgi Kartsivadz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A999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614" autoAdjust="0"/>
    <p:restoredTop sz="94660"/>
  </p:normalViewPr>
  <p:slideViewPr>
    <p:cSldViewPr snapToGrid="0">
      <p:cViewPr varScale="1">
        <p:scale>
          <a:sx n="113" d="100"/>
          <a:sy n="113" d="100"/>
        </p:scale>
        <p:origin x="42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5505782480314966E-2"/>
          <c:y val="2.8839934249511919E-2"/>
          <c:w val="0.87949421751968504"/>
          <c:h val="0.84185372527966751"/>
        </c:manualLayout>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numRef>
              <c:f>Sheet1!$A$2:$A$4</c:f>
              <c:numCache>
                <c:formatCode>General</c:formatCode>
                <c:ptCount val="3"/>
                <c:pt idx="0">
                  <c:v>2021</c:v>
                </c:pt>
                <c:pt idx="1">
                  <c:v>2022</c:v>
                </c:pt>
                <c:pt idx="2">
                  <c:v>2023</c:v>
                </c:pt>
              </c:numCache>
            </c:numRef>
          </c:cat>
          <c:val>
            <c:numRef>
              <c:f>Sheet1!$B$2:$B$4</c:f>
              <c:numCache>
                <c:formatCode>General</c:formatCode>
                <c:ptCount val="3"/>
              </c:numCache>
            </c:numRef>
          </c:val>
          <c:extLst>
            <c:ext xmlns:c16="http://schemas.microsoft.com/office/drawing/2014/chart" uri="{C3380CC4-5D6E-409C-BE32-E72D297353CC}">
              <c16:uniqueId val="{00000000-EEF0-4255-90C5-2DFCBADA81B5}"/>
            </c:ext>
          </c:extLst>
        </c:ser>
        <c:ser>
          <c:idx val="1"/>
          <c:order val="1"/>
          <c:tx>
            <c:strRef>
              <c:f>Sheet1!$C$1</c:f>
              <c:strCache>
                <c:ptCount val="1"/>
                <c:pt idx="0">
                  <c:v>Series 2</c:v>
                </c:pt>
              </c:strCache>
            </c:strRef>
          </c:tx>
          <c:spPr>
            <a:solidFill>
              <a:srgbClr val="0070C0"/>
            </a:solidFill>
            <a:ln>
              <a:noFill/>
            </a:ln>
            <a:effectLst/>
          </c:spPr>
          <c:invertIfNegative val="0"/>
          <c:dLbls>
            <c:dLbl>
              <c:idx val="1"/>
              <c:tx>
                <c:rich>
                  <a:bodyPr/>
                  <a:lstStyle/>
                  <a:p>
                    <a:r>
                      <a:rPr lang="en-US" dirty="0"/>
                      <a:t>33 709 143</a:t>
                    </a:r>
                  </a:p>
                </c:rich>
              </c:tx>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609-4D77-A365-5B2695D36E41}"/>
                </c:ext>
              </c:extLst>
            </c:dLbl>
            <c:dLbl>
              <c:idx val="2"/>
              <c:tx>
                <c:rich>
                  <a:bodyPr/>
                  <a:lstStyle/>
                  <a:p>
                    <a:r>
                      <a:rPr lang="en-US" dirty="0"/>
                      <a:t>37 579 042</a:t>
                    </a:r>
                  </a:p>
                </c:rich>
              </c:tx>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609-4D77-A365-5B2695D36E41}"/>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Sheet1!$A$2:$A$4</c:f>
              <c:numCache>
                <c:formatCode>General</c:formatCode>
                <c:ptCount val="3"/>
                <c:pt idx="0">
                  <c:v>2021</c:v>
                </c:pt>
                <c:pt idx="1">
                  <c:v>2022</c:v>
                </c:pt>
                <c:pt idx="2">
                  <c:v>2023</c:v>
                </c:pt>
              </c:numCache>
            </c:numRef>
          </c:cat>
          <c:val>
            <c:numRef>
              <c:f>Sheet1!$C$2:$C$4</c:f>
              <c:numCache>
                <c:formatCode>General</c:formatCode>
                <c:ptCount val="3"/>
                <c:pt idx="0">
                  <c:v>23107013</c:v>
                </c:pt>
                <c:pt idx="1">
                  <c:v>30520424</c:v>
                </c:pt>
                <c:pt idx="2">
                  <c:v>37579042</c:v>
                </c:pt>
              </c:numCache>
            </c:numRef>
          </c:val>
          <c:extLst>
            <c:ext xmlns:c16="http://schemas.microsoft.com/office/drawing/2014/chart" uri="{C3380CC4-5D6E-409C-BE32-E72D297353CC}">
              <c16:uniqueId val="{00000001-EEF0-4255-90C5-2DFCBADA81B5}"/>
            </c:ext>
          </c:extLst>
        </c:ser>
        <c:ser>
          <c:idx val="2"/>
          <c:order val="2"/>
          <c:tx>
            <c:strRef>
              <c:f>Sheet1!$D$1</c:f>
              <c:strCache>
                <c:ptCount val="1"/>
                <c:pt idx="0">
                  <c:v>Series 3</c:v>
                </c:pt>
              </c:strCache>
            </c:strRef>
          </c:tx>
          <c:spPr>
            <a:solidFill>
              <a:schemeClr val="accent3"/>
            </a:solidFill>
            <a:ln>
              <a:noFill/>
            </a:ln>
            <a:effectLst/>
          </c:spPr>
          <c:invertIfNegative val="0"/>
          <c:cat>
            <c:numRef>
              <c:f>Sheet1!$A$2:$A$4</c:f>
              <c:numCache>
                <c:formatCode>General</c:formatCode>
                <c:ptCount val="3"/>
                <c:pt idx="0">
                  <c:v>2021</c:v>
                </c:pt>
                <c:pt idx="1">
                  <c:v>2022</c:v>
                </c:pt>
                <c:pt idx="2">
                  <c:v>2023</c:v>
                </c:pt>
              </c:numCache>
            </c:numRef>
          </c:cat>
          <c:val>
            <c:numRef>
              <c:f>Sheet1!$D$2:$D$4</c:f>
              <c:numCache>
                <c:formatCode>General</c:formatCode>
                <c:ptCount val="3"/>
                <c:pt idx="0">
                  <c:v>1</c:v>
                </c:pt>
                <c:pt idx="1">
                  <c:v>2</c:v>
                </c:pt>
                <c:pt idx="2">
                  <c:v>3</c:v>
                </c:pt>
              </c:numCache>
            </c:numRef>
          </c:val>
          <c:extLst>
            <c:ext xmlns:c16="http://schemas.microsoft.com/office/drawing/2014/chart" uri="{C3380CC4-5D6E-409C-BE32-E72D297353CC}">
              <c16:uniqueId val="{00000002-EEF0-4255-90C5-2DFCBADA81B5}"/>
            </c:ext>
          </c:extLst>
        </c:ser>
        <c:dLbls>
          <c:showLegendKey val="0"/>
          <c:showVal val="0"/>
          <c:showCatName val="0"/>
          <c:showSerName val="0"/>
          <c:showPercent val="0"/>
          <c:showBubbleSize val="0"/>
        </c:dLbls>
        <c:gapWidth val="219"/>
        <c:overlap val="-27"/>
        <c:axId val="1957996240"/>
        <c:axId val="2078705152"/>
      </c:barChart>
      <c:catAx>
        <c:axId val="19579962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078705152"/>
        <c:crosses val="autoZero"/>
        <c:auto val="1"/>
        <c:lblAlgn val="ctr"/>
        <c:lblOffset val="100"/>
        <c:noMultiLvlLbl val="0"/>
      </c:catAx>
      <c:valAx>
        <c:axId val="20787051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95799624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image" Target="../media/image4.emf"/></Relationships>
</file>

<file path=ppt/drawings/_rels/vmlDrawing3.v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image" Target="../media/image9.emf"/><Relationship Id="rId4" Type="http://schemas.openxmlformats.org/officeDocument/2006/relationships/image" Target="../media/image12.emf"/></Relationships>
</file>

<file path=ppt/drawings/_rels/vmlDrawing4.vml.rels><?xml version="1.0" encoding="UTF-8" standalone="yes"?>
<Relationships xmlns="http://schemas.openxmlformats.org/package/2006/relationships"><Relationship Id="rId3" Type="http://schemas.openxmlformats.org/officeDocument/2006/relationships/image" Target="../media/image90.emf"/><Relationship Id="rId2" Type="http://schemas.openxmlformats.org/officeDocument/2006/relationships/image" Target="../media/image89.emf"/><Relationship Id="rId1" Type="http://schemas.openxmlformats.org/officeDocument/2006/relationships/image" Target="../media/image88.emf"/><Relationship Id="rId4" Type="http://schemas.openxmlformats.org/officeDocument/2006/relationships/image" Target="../media/image91.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92.emf"/></Relationships>
</file>

<file path=ppt/drawings/_rels/vmlDrawing6.vml.rels><?xml version="1.0" encoding="UTF-8" standalone="yes"?>
<Relationships xmlns="http://schemas.openxmlformats.org/package/2006/relationships"><Relationship Id="rId2" Type="http://schemas.openxmlformats.org/officeDocument/2006/relationships/image" Target="../media/image94.emf"/><Relationship Id="rId1" Type="http://schemas.openxmlformats.org/officeDocument/2006/relationships/image" Target="../media/image93.emf"/></Relationships>
</file>

<file path=ppt/drawings/_rels/vmlDrawing7.vml.rels><?xml version="1.0" encoding="UTF-8" standalone="yes"?>
<Relationships xmlns="http://schemas.openxmlformats.org/package/2006/relationships"><Relationship Id="rId2" Type="http://schemas.openxmlformats.org/officeDocument/2006/relationships/image" Target="../media/image96.emf"/><Relationship Id="rId1" Type="http://schemas.openxmlformats.org/officeDocument/2006/relationships/image" Target="../media/image95.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9EDC5-E7EA-4FEE-A5D0-92568FC8F6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48C699E-07F2-48EE-BED3-313053F02B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9B1F74-EAB9-40DC-ADF7-FB88E154EBBF}"/>
              </a:ext>
            </a:extLst>
          </p:cNvPr>
          <p:cNvSpPr>
            <a:spLocks noGrp="1"/>
          </p:cNvSpPr>
          <p:nvPr>
            <p:ph type="dt" sz="half" idx="10"/>
          </p:nvPr>
        </p:nvSpPr>
        <p:spPr/>
        <p:txBody>
          <a:bodyPr/>
          <a:lstStyle/>
          <a:p>
            <a:fld id="{833DF7DA-CCD0-44A8-A592-4136831B794C}" type="datetimeFigureOut">
              <a:rPr lang="en-GB" smtClean="0"/>
              <a:t>16/12/2022</a:t>
            </a:fld>
            <a:endParaRPr lang="en-GB"/>
          </a:p>
        </p:txBody>
      </p:sp>
      <p:sp>
        <p:nvSpPr>
          <p:cNvPr id="5" name="Footer Placeholder 4">
            <a:extLst>
              <a:ext uri="{FF2B5EF4-FFF2-40B4-BE49-F238E27FC236}">
                <a16:creationId xmlns:a16="http://schemas.microsoft.com/office/drawing/2014/main" id="{DDEC9C47-08F1-470B-AA55-5CC67CA50D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01E91A-ACC5-49A5-9772-6A5A134301AD}"/>
              </a:ext>
            </a:extLst>
          </p:cNvPr>
          <p:cNvSpPr>
            <a:spLocks noGrp="1"/>
          </p:cNvSpPr>
          <p:nvPr>
            <p:ph type="sldNum" sz="quarter" idx="12"/>
          </p:nvPr>
        </p:nvSpPr>
        <p:spPr/>
        <p:txBody>
          <a:bodyPr/>
          <a:lstStyle/>
          <a:p>
            <a:fld id="{CBD939F5-3DF3-4788-AD2C-1EC5AFAD6818}" type="slidenum">
              <a:rPr lang="en-GB" smtClean="0"/>
              <a:t>‹#›</a:t>
            </a:fld>
            <a:endParaRPr lang="en-GB"/>
          </a:p>
        </p:txBody>
      </p:sp>
    </p:spTree>
    <p:extLst>
      <p:ext uri="{BB962C8B-B14F-4D97-AF65-F5344CB8AC3E}">
        <p14:creationId xmlns:p14="http://schemas.microsoft.com/office/powerpoint/2010/main" val="2404358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7E5E6-F2D7-4641-8FE4-B0CD557235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1252F55-9A42-4207-AE85-0CC9A5F3A5C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592E41-1C07-40F0-B2F9-CD5B99E270EA}"/>
              </a:ext>
            </a:extLst>
          </p:cNvPr>
          <p:cNvSpPr>
            <a:spLocks noGrp="1"/>
          </p:cNvSpPr>
          <p:nvPr>
            <p:ph type="dt" sz="half" idx="10"/>
          </p:nvPr>
        </p:nvSpPr>
        <p:spPr/>
        <p:txBody>
          <a:bodyPr/>
          <a:lstStyle/>
          <a:p>
            <a:fld id="{833DF7DA-CCD0-44A8-A592-4136831B794C}" type="datetimeFigureOut">
              <a:rPr lang="en-GB" smtClean="0"/>
              <a:t>16/12/2022</a:t>
            </a:fld>
            <a:endParaRPr lang="en-GB"/>
          </a:p>
        </p:txBody>
      </p:sp>
      <p:sp>
        <p:nvSpPr>
          <p:cNvPr id="5" name="Footer Placeholder 4">
            <a:extLst>
              <a:ext uri="{FF2B5EF4-FFF2-40B4-BE49-F238E27FC236}">
                <a16:creationId xmlns:a16="http://schemas.microsoft.com/office/drawing/2014/main" id="{82AD0A70-77EF-4914-9D3B-829E3DF3F5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5EF95A-ADC1-41C3-8CD3-9AA0746A3751}"/>
              </a:ext>
            </a:extLst>
          </p:cNvPr>
          <p:cNvSpPr>
            <a:spLocks noGrp="1"/>
          </p:cNvSpPr>
          <p:nvPr>
            <p:ph type="sldNum" sz="quarter" idx="12"/>
          </p:nvPr>
        </p:nvSpPr>
        <p:spPr/>
        <p:txBody>
          <a:bodyPr/>
          <a:lstStyle/>
          <a:p>
            <a:fld id="{CBD939F5-3DF3-4788-AD2C-1EC5AFAD6818}" type="slidenum">
              <a:rPr lang="en-GB" smtClean="0"/>
              <a:t>‹#›</a:t>
            </a:fld>
            <a:endParaRPr lang="en-GB"/>
          </a:p>
        </p:txBody>
      </p:sp>
    </p:spTree>
    <p:extLst>
      <p:ext uri="{BB962C8B-B14F-4D97-AF65-F5344CB8AC3E}">
        <p14:creationId xmlns:p14="http://schemas.microsoft.com/office/powerpoint/2010/main" val="4285734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732C7-9332-46AC-9D8C-054160651DD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FF5EF1A-86EC-4C41-A973-83D434BEF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3D979B3-12EE-49EA-8216-DCDB54D05452}"/>
              </a:ext>
            </a:extLst>
          </p:cNvPr>
          <p:cNvSpPr>
            <a:spLocks noGrp="1"/>
          </p:cNvSpPr>
          <p:nvPr>
            <p:ph type="dt" sz="half" idx="10"/>
          </p:nvPr>
        </p:nvSpPr>
        <p:spPr/>
        <p:txBody>
          <a:bodyPr/>
          <a:lstStyle/>
          <a:p>
            <a:fld id="{833DF7DA-CCD0-44A8-A592-4136831B794C}" type="datetimeFigureOut">
              <a:rPr lang="en-GB" smtClean="0"/>
              <a:t>16/12/2022</a:t>
            </a:fld>
            <a:endParaRPr lang="en-GB"/>
          </a:p>
        </p:txBody>
      </p:sp>
      <p:sp>
        <p:nvSpPr>
          <p:cNvPr id="5" name="Footer Placeholder 4">
            <a:extLst>
              <a:ext uri="{FF2B5EF4-FFF2-40B4-BE49-F238E27FC236}">
                <a16:creationId xmlns:a16="http://schemas.microsoft.com/office/drawing/2014/main" id="{2F124924-F14C-4106-A60E-BD1859B2C8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BFDDDA-1B16-4D3B-A7B1-2E7D2949272B}"/>
              </a:ext>
            </a:extLst>
          </p:cNvPr>
          <p:cNvSpPr>
            <a:spLocks noGrp="1"/>
          </p:cNvSpPr>
          <p:nvPr>
            <p:ph type="sldNum" sz="quarter" idx="12"/>
          </p:nvPr>
        </p:nvSpPr>
        <p:spPr/>
        <p:txBody>
          <a:bodyPr/>
          <a:lstStyle/>
          <a:p>
            <a:fld id="{CBD939F5-3DF3-4788-AD2C-1EC5AFAD6818}" type="slidenum">
              <a:rPr lang="en-GB" smtClean="0"/>
              <a:t>‹#›</a:t>
            </a:fld>
            <a:endParaRPr lang="en-GB"/>
          </a:p>
        </p:txBody>
      </p:sp>
    </p:spTree>
    <p:extLst>
      <p:ext uri="{BB962C8B-B14F-4D97-AF65-F5344CB8AC3E}">
        <p14:creationId xmlns:p14="http://schemas.microsoft.com/office/powerpoint/2010/main" val="351796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ED711-A2AB-430C-A8F6-CCB1A0670B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196158-F270-49AC-8B9B-42D6E2A3765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0F8E6D9-C813-4C83-AA1D-6AEF0AEB1FC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D94A5A-E15D-495A-8020-029A2DF203A9}"/>
              </a:ext>
            </a:extLst>
          </p:cNvPr>
          <p:cNvSpPr>
            <a:spLocks noGrp="1"/>
          </p:cNvSpPr>
          <p:nvPr>
            <p:ph type="dt" sz="half" idx="10"/>
          </p:nvPr>
        </p:nvSpPr>
        <p:spPr/>
        <p:txBody>
          <a:bodyPr/>
          <a:lstStyle/>
          <a:p>
            <a:fld id="{833DF7DA-CCD0-44A8-A592-4136831B794C}" type="datetimeFigureOut">
              <a:rPr lang="en-GB" smtClean="0"/>
              <a:t>16/12/2022</a:t>
            </a:fld>
            <a:endParaRPr lang="en-GB"/>
          </a:p>
        </p:txBody>
      </p:sp>
      <p:sp>
        <p:nvSpPr>
          <p:cNvPr id="6" name="Footer Placeholder 5">
            <a:extLst>
              <a:ext uri="{FF2B5EF4-FFF2-40B4-BE49-F238E27FC236}">
                <a16:creationId xmlns:a16="http://schemas.microsoft.com/office/drawing/2014/main" id="{5C48550B-1303-458C-A3A4-66B3D46A8A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AD2C1B-D2A1-41B5-8060-435251B5E413}"/>
              </a:ext>
            </a:extLst>
          </p:cNvPr>
          <p:cNvSpPr>
            <a:spLocks noGrp="1"/>
          </p:cNvSpPr>
          <p:nvPr>
            <p:ph type="sldNum" sz="quarter" idx="12"/>
          </p:nvPr>
        </p:nvSpPr>
        <p:spPr/>
        <p:txBody>
          <a:bodyPr/>
          <a:lstStyle/>
          <a:p>
            <a:fld id="{CBD939F5-3DF3-4788-AD2C-1EC5AFAD6818}" type="slidenum">
              <a:rPr lang="en-GB" smtClean="0"/>
              <a:t>‹#›</a:t>
            </a:fld>
            <a:endParaRPr lang="en-GB"/>
          </a:p>
        </p:txBody>
      </p:sp>
    </p:spTree>
    <p:extLst>
      <p:ext uri="{BB962C8B-B14F-4D97-AF65-F5344CB8AC3E}">
        <p14:creationId xmlns:p14="http://schemas.microsoft.com/office/powerpoint/2010/main" val="748296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54AB3-7E87-4EDB-968B-22D0C794A6B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B4D8C2-A2E3-4A8E-BE29-B22E85284C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B932001-3DFD-40EB-84C5-85B85081DD0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173D0E-9C07-4069-A639-C5A433D30F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E2AF70D-A663-4D7C-9531-E1143661B3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365B8F-3C72-4707-A062-4A20B02BB7F5}"/>
              </a:ext>
            </a:extLst>
          </p:cNvPr>
          <p:cNvSpPr>
            <a:spLocks noGrp="1"/>
          </p:cNvSpPr>
          <p:nvPr>
            <p:ph type="dt" sz="half" idx="10"/>
          </p:nvPr>
        </p:nvSpPr>
        <p:spPr/>
        <p:txBody>
          <a:bodyPr/>
          <a:lstStyle/>
          <a:p>
            <a:fld id="{833DF7DA-CCD0-44A8-A592-4136831B794C}" type="datetimeFigureOut">
              <a:rPr lang="en-GB" smtClean="0"/>
              <a:t>16/12/2022</a:t>
            </a:fld>
            <a:endParaRPr lang="en-GB"/>
          </a:p>
        </p:txBody>
      </p:sp>
      <p:sp>
        <p:nvSpPr>
          <p:cNvPr id="8" name="Footer Placeholder 7">
            <a:extLst>
              <a:ext uri="{FF2B5EF4-FFF2-40B4-BE49-F238E27FC236}">
                <a16:creationId xmlns:a16="http://schemas.microsoft.com/office/drawing/2014/main" id="{9598B143-79CA-40F7-8022-469959E28AA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DC9EF4-342D-47B5-8583-8357E5EEEBF7}"/>
              </a:ext>
            </a:extLst>
          </p:cNvPr>
          <p:cNvSpPr>
            <a:spLocks noGrp="1"/>
          </p:cNvSpPr>
          <p:nvPr>
            <p:ph type="sldNum" sz="quarter" idx="12"/>
          </p:nvPr>
        </p:nvSpPr>
        <p:spPr/>
        <p:txBody>
          <a:bodyPr/>
          <a:lstStyle/>
          <a:p>
            <a:fld id="{CBD939F5-3DF3-4788-AD2C-1EC5AFAD6818}" type="slidenum">
              <a:rPr lang="en-GB" smtClean="0"/>
              <a:t>‹#›</a:t>
            </a:fld>
            <a:endParaRPr lang="en-GB"/>
          </a:p>
        </p:txBody>
      </p:sp>
    </p:spTree>
    <p:extLst>
      <p:ext uri="{BB962C8B-B14F-4D97-AF65-F5344CB8AC3E}">
        <p14:creationId xmlns:p14="http://schemas.microsoft.com/office/powerpoint/2010/main" val="1829272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6FEDE-2626-4022-A378-4CA350BBC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1EB45C-2DF0-4F6E-A6B0-B23299060005}"/>
              </a:ext>
            </a:extLst>
          </p:cNvPr>
          <p:cNvSpPr>
            <a:spLocks noGrp="1"/>
          </p:cNvSpPr>
          <p:nvPr>
            <p:ph type="dt" sz="half" idx="10"/>
          </p:nvPr>
        </p:nvSpPr>
        <p:spPr/>
        <p:txBody>
          <a:bodyPr/>
          <a:lstStyle/>
          <a:p>
            <a:fld id="{833DF7DA-CCD0-44A8-A592-4136831B794C}" type="datetimeFigureOut">
              <a:rPr lang="en-GB" smtClean="0"/>
              <a:t>16/12/2022</a:t>
            </a:fld>
            <a:endParaRPr lang="en-GB"/>
          </a:p>
        </p:txBody>
      </p:sp>
      <p:sp>
        <p:nvSpPr>
          <p:cNvPr id="4" name="Footer Placeholder 3">
            <a:extLst>
              <a:ext uri="{FF2B5EF4-FFF2-40B4-BE49-F238E27FC236}">
                <a16:creationId xmlns:a16="http://schemas.microsoft.com/office/drawing/2014/main" id="{0D02DED2-587D-4CED-960C-0FC57A11B50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A5E6108-DAEB-448E-A61D-DD0E5C29D9B6}"/>
              </a:ext>
            </a:extLst>
          </p:cNvPr>
          <p:cNvSpPr>
            <a:spLocks noGrp="1"/>
          </p:cNvSpPr>
          <p:nvPr>
            <p:ph type="sldNum" sz="quarter" idx="12"/>
          </p:nvPr>
        </p:nvSpPr>
        <p:spPr/>
        <p:txBody>
          <a:bodyPr/>
          <a:lstStyle/>
          <a:p>
            <a:fld id="{CBD939F5-3DF3-4788-AD2C-1EC5AFAD6818}" type="slidenum">
              <a:rPr lang="en-GB" smtClean="0"/>
              <a:t>‹#›</a:t>
            </a:fld>
            <a:endParaRPr lang="en-GB"/>
          </a:p>
        </p:txBody>
      </p:sp>
    </p:spTree>
    <p:extLst>
      <p:ext uri="{BB962C8B-B14F-4D97-AF65-F5344CB8AC3E}">
        <p14:creationId xmlns:p14="http://schemas.microsoft.com/office/powerpoint/2010/main" val="1980820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5E510E-53EC-435A-B91C-3EEF6C2D7BF1}"/>
              </a:ext>
            </a:extLst>
          </p:cNvPr>
          <p:cNvSpPr>
            <a:spLocks noGrp="1"/>
          </p:cNvSpPr>
          <p:nvPr>
            <p:ph type="dt" sz="half" idx="10"/>
          </p:nvPr>
        </p:nvSpPr>
        <p:spPr/>
        <p:txBody>
          <a:bodyPr/>
          <a:lstStyle/>
          <a:p>
            <a:fld id="{833DF7DA-CCD0-44A8-A592-4136831B794C}" type="datetimeFigureOut">
              <a:rPr lang="en-GB" smtClean="0"/>
              <a:t>16/12/2022</a:t>
            </a:fld>
            <a:endParaRPr lang="en-GB"/>
          </a:p>
        </p:txBody>
      </p:sp>
      <p:sp>
        <p:nvSpPr>
          <p:cNvPr id="3" name="Footer Placeholder 2">
            <a:extLst>
              <a:ext uri="{FF2B5EF4-FFF2-40B4-BE49-F238E27FC236}">
                <a16:creationId xmlns:a16="http://schemas.microsoft.com/office/drawing/2014/main" id="{5140BFBF-232B-49D9-87D5-E5290329BF2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E6DD03-9B04-48A5-B51E-2E4898DE79A8}"/>
              </a:ext>
            </a:extLst>
          </p:cNvPr>
          <p:cNvSpPr>
            <a:spLocks noGrp="1"/>
          </p:cNvSpPr>
          <p:nvPr>
            <p:ph type="sldNum" sz="quarter" idx="12"/>
          </p:nvPr>
        </p:nvSpPr>
        <p:spPr/>
        <p:txBody>
          <a:bodyPr/>
          <a:lstStyle/>
          <a:p>
            <a:fld id="{CBD939F5-3DF3-4788-AD2C-1EC5AFAD6818}" type="slidenum">
              <a:rPr lang="en-GB" smtClean="0"/>
              <a:t>‹#›</a:t>
            </a:fld>
            <a:endParaRPr lang="en-GB"/>
          </a:p>
        </p:txBody>
      </p:sp>
    </p:spTree>
    <p:extLst>
      <p:ext uri="{BB962C8B-B14F-4D97-AF65-F5344CB8AC3E}">
        <p14:creationId xmlns:p14="http://schemas.microsoft.com/office/powerpoint/2010/main" val="10264869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4FD7F-1669-4AD5-91AD-B4C078B233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400A24-7BA8-455E-B982-31AC0FA066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62591F-FBFE-41A8-9E6E-B3584A8007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36A21ED-5968-4CE4-B3F7-C2D107F46383}"/>
              </a:ext>
            </a:extLst>
          </p:cNvPr>
          <p:cNvSpPr>
            <a:spLocks noGrp="1"/>
          </p:cNvSpPr>
          <p:nvPr>
            <p:ph type="dt" sz="half" idx="10"/>
          </p:nvPr>
        </p:nvSpPr>
        <p:spPr/>
        <p:txBody>
          <a:bodyPr/>
          <a:lstStyle/>
          <a:p>
            <a:fld id="{833DF7DA-CCD0-44A8-A592-4136831B794C}" type="datetimeFigureOut">
              <a:rPr lang="en-GB" smtClean="0"/>
              <a:t>16/12/2022</a:t>
            </a:fld>
            <a:endParaRPr lang="en-GB"/>
          </a:p>
        </p:txBody>
      </p:sp>
      <p:sp>
        <p:nvSpPr>
          <p:cNvPr id="6" name="Footer Placeholder 5">
            <a:extLst>
              <a:ext uri="{FF2B5EF4-FFF2-40B4-BE49-F238E27FC236}">
                <a16:creationId xmlns:a16="http://schemas.microsoft.com/office/drawing/2014/main" id="{4B119342-E3EC-4B0D-8DBA-BE6681FB5B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77DB05-40CB-4089-B1E5-179BB3F823B0}"/>
              </a:ext>
            </a:extLst>
          </p:cNvPr>
          <p:cNvSpPr>
            <a:spLocks noGrp="1"/>
          </p:cNvSpPr>
          <p:nvPr>
            <p:ph type="sldNum" sz="quarter" idx="12"/>
          </p:nvPr>
        </p:nvSpPr>
        <p:spPr/>
        <p:txBody>
          <a:bodyPr/>
          <a:lstStyle/>
          <a:p>
            <a:fld id="{CBD939F5-3DF3-4788-AD2C-1EC5AFAD6818}" type="slidenum">
              <a:rPr lang="en-GB" smtClean="0"/>
              <a:t>‹#›</a:t>
            </a:fld>
            <a:endParaRPr lang="en-GB"/>
          </a:p>
        </p:txBody>
      </p:sp>
    </p:spTree>
    <p:extLst>
      <p:ext uri="{BB962C8B-B14F-4D97-AF65-F5344CB8AC3E}">
        <p14:creationId xmlns:p14="http://schemas.microsoft.com/office/powerpoint/2010/main" val="1287012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0B740-DAA2-49AA-A8B2-BA4CB4051A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831483-F452-4A01-BF7F-4CF442CAC4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E11FE1D-CE89-4BB7-89A1-137650C096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8E91417-FD51-4E5B-8027-203AF110D8AA}"/>
              </a:ext>
            </a:extLst>
          </p:cNvPr>
          <p:cNvSpPr>
            <a:spLocks noGrp="1"/>
          </p:cNvSpPr>
          <p:nvPr>
            <p:ph type="dt" sz="half" idx="10"/>
          </p:nvPr>
        </p:nvSpPr>
        <p:spPr/>
        <p:txBody>
          <a:bodyPr/>
          <a:lstStyle/>
          <a:p>
            <a:fld id="{833DF7DA-CCD0-44A8-A592-4136831B794C}" type="datetimeFigureOut">
              <a:rPr lang="en-GB" smtClean="0"/>
              <a:t>16/12/2022</a:t>
            </a:fld>
            <a:endParaRPr lang="en-GB"/>
          </a:p>
        </p:txBody>
      </p:sp>
      <p:sp>
        <p:nvSpPr>
          <p:cNvPr id="6" name="Footer Placeholder 5">
            <a:extLst>
              <a:ext uri="{FF2B5EF4-FFF2-40B4-BE49-F238E27FC236}">
                <a16:creationId xmlns:a16="http://schemas.microsoft.com/office/drawing/2014/main" id="{A1EBA041-D89B-4332-9CD6-66402A071C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00FAD7-42EE-4640-AAC5-038F41BDCC85}"/>
              </a:ext>
            </a:extLst>
          </p:cNvPr>
          <p:cNvSpPr>
            <a:spLocks noGrp="1"/>
          </p:cNvSpPr>
          <p:nvPr>
            <p:ph type="sldNum" sz="quarter" idx="12"/>
          </p:nvPr>
        </p:nvSpPr>
        <p:spPr/>
        <p:txBody>
          <a:bodyPr/>
          <a:lstStyle/>
          <a:p>
            <a:fld id="{CBD939F5-3DF3-4788-AD2C-1EC5AFAD6818}" type="slidenum">
              <a:rPr lang="en-GB" smtClean="0"/>
              <a:t>‹#›</a:t>
            </a:fld>
            <a:endParaRPr lang="en-GB"/>
          </a:p>
        </p:txBody>
      </p:sp>
    </p:spTree>
    <p:extLst>
      <p:ext uri="{BB962C8B-B14F-4D97-AF65-F5344CB8AC3E}">
        <p14:creationId xmlns:p14="http://schemas.microsoft.com/office/powerpoint/2010/main" val="2714672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04BEC-1130-4241-A388-DF3A797B98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610AB3-C5B0-40B8-8D03-C1C803460BC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C64960-5152-4652-9F44-D91EF1D2D2A8}"/>
              </a:ext>
            </a:extLst>
          </p:cNvPr>
          <p:cNvSpPr>
            <a:spLocks noGrp="1"/>
          </p:cNvSpPr>
          <p:nvPr>
            <p:ph type="dt" sz="half" idx="10"/>
          </p:nvPr>
        </p:nvSpPr>
        <p:spPr/>
        <p:txBody>
          <a:bodyPr/>
          <a:lstStyle/>
          <a:p>
            <a:fld id="{833DF7DA-CCD0-44A8-A592-4136831B794C}" type="datetimeFigureOut">
              <a:rPr lang="en-GB" smtClean="0"/>
              <a:t>16/12/2022</a:t>
            </a:fld>
            <a:endParaRPr lang="en-GB"/>
          </a:p>
        </p:txBody>
      </p:sp>
      <p:sp>
        <p:nvSpPr>
          <p:cNvPr id="5" name="Footer Placeholder 4">
            <a:extLst>
              <a:ext uri="{FF2B5EF4-FFF2-40B4-BE49-F238E27FC236}">
                <a16:creationId xmlns:a16="http://schemas.microsoft.com/office/drawing/2014/main" id="{DEA3D0A1-FE2E-4F53-A6EA-469C8748A2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73C3BF-852F-46C0-A6DC-3DE83A86AF64}"/>
              </a:ext>
            </a:extLst>
          </p:cNvPr>
          <p:cNvSpPr>
            <a:spLocks noGrp="1"/>
          </p:cNvSpPr>
          <p:nvPr>
            <p:ph type="sldNum" sz="quarter" idx="12"/>
          </p:nvPr>
        </p:nvSpPr>
        <p:spPr/>
        <p:txBody>
          <a:bodyPr/>
          <a:lstStyle/>
          <a:p>
            <a:fld id="{CBD939F5-3DF3-4788-AD2C-1EC5AFAD6818}" type="slidenum">
              <a:rPr lang="en-GB" smtClean="0"/>
              <a:t>‹#›</a:t>
            </a:fld>
            <a:endParaRPr lang="en-GB"/>
          </a:p>
        </p:txBody>
      </p:sp>
    </p:spTree>
    <p:extLst>
      <p:ext uri="{BB962C8B-B14F-4D97-AF65-F5344CB8AC3E}">
        <p14:creationId xmlns:p14="http://schemas.microsoft.com/office/powerpoint/2010/main" val="3725546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C850C3-BE9E-459E-A0E7-A231DC8D5B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47BFEF-9F82-47DB-8BBD-515EF7605CD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8EB068-3186-45A7-9066-16665F17E713}"/>
              </a:ext>
            </a:extLst>
          </p:cNvPr>
          <p:cNvSpPr>
            <a:spLocks noGrp="1"/>
          </p:cNvSpPr>
          <p:nvPr>
            <p:ph type="dt" sz="half" idx="10"/>
          </p:nvPr>
        </p:nvSpPr>
        <p:spPr/>
        <p:txBody>
          <a:bodyPr/>
          <a:lstStyle/>
          <a:p>
            <a:fld id="{833DF7DA-CCD0-44A8-A592-4136831B794C}" type="datetimeFigureOut">
              <a:rPr lang="en-GB" smtClean="0"/>
              <a:t>16/12/2022</a:t>
            </a:fld>
            <a:endParaRPr lang="en-GB"/>
          </a:p>
        </p:txBody>
      </p:sp>
      <p:sp>
        <p:nvSpPr>
          <p:cNvPr id="5" name="Footer Placeholder 4">
            <a:extLst>
              <a:ext uri="{FF2B5EF4-FFF2-40B4-BE49-F238E27FC236}">
                <a16:creationId xmlns:a16="http://schemas.microsoft.com/office/drawing/2014/main" id="{A2D82064-CC7E-443C-A144-05EA1AF916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3544F9-B5E6-4593-9A81-21574CDFEA5C}"/>
              </a:ext>
            </a:extLst>
          </p:cNvPr>
          <p:cNvSpPr>
            <a:spLocks noGrp="1"/>
          </p:cNvSpPr>
          <p:nvPr>
            <p:ph type="sldNum" sz="quarter" idx="12"/>
          </p:nvPr>
        </p:nvSpPr>
        <p:spPr/>
        <p:txBody>
          <a:bodyPr/>
          <a:lstStyle/>
          <a:p>
            <a:fld id="{CBD939F5-3DF3-4788-AD2C-1EC5AFAD6818}" type="slidenum">
              <a:rPr lang="en-GB" smtClean="0"/>
              <a:t>‹#›</a:t>
            </a:fld>
            <a:endParaRPr lang="en-GB"/>
          </a:p>
        </p:txBody>
      </p:sp>
    </p:spTree>
    <p:extLst>
      <p:ext uri="{BB962C8B-B14F-4D97-AF65-F5344CB8AC3E}">
        <p14:creationId xmlns:p14="http://schemas.microsoft.com/office/powerpoint/2010/main" val="3739975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B43A25-710D-42C4-90AF-F67C013502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80DFC5-CC3D-454E-898A-B533970744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A48FEF-F18D-4D0B-9B62-8C1C9358AB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3DF7DA-CCD0-44A8-A592-4136831B794C}" type="datetimeFigureOut">
              <a:rPr lang="en-GB" smtClean="0"/>
              <a:t>16/12/2022</a:t>
            </a:fld>
            <a:endParaRPr lang="en-GB"/>
          </a:p>
        </p:txBody>
      </p:sp>
      <p:sp>
        <p:nvSpPr>
          <p:cNvPr id="5" name="Footer Placeholder 4">
            <a:extLst>
              <a:ext uri="{FF2B5EF4-FFF2-40B4-BE49-F238E27FC236}">
                <a16:creationId xmlns:a16="http://schemas.microsoft.com/office/drawing/2014/main" id="{23E6D08D-E30F-4417-923C-B1603FCCA6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7F69F7-A866-4525-84BD-ACCE4E5941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D939F5-3DF3-4788-AD2C-1EC5AFAD6818}" type="slidenum">
              <a:rPr lang="en-GB" smtClean="0"/>
              <a:t>‹#›</a:t>
            </a:fld>
            <a:endParaRPr lang="en-GB"/>
          </a:p>
        </p:txBody>
      </p:sp>
    </p:spTree>
    <p:extLst>
      <p:ext uri="{BB962C8B-B14F-4D97-AF65-F5344CB8AC3E}">
        <p14:creationId xmlns:p14="http://schemas.microsoft.com/office/powerpoint/2010/main" val="974377687"/>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3.jpeg"/><Relationship Id="rId4" Type="http://schemas.openxmlformats.org/officeDocument/2006/relationships/image" Target="../media/image2.emf"/></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6.xml"/><Relationship Id="rId1" Type="http://schemas.openxmlformats.org/officeDocument/2006/relationships/vmlDrawing" Target="../drawings/vmlDrawing2.vml"/><Relationship Id="rId6" Type="http://schemas.openxmlformats.org/officeDocument/2006/relationships/image" Target="../media/image5.emf"/><Relationship Id="rId5" Type="http://schemas.openxmlformats.org/officeDocument/2006/relationships/oleObject" Target="../embeddings/oleObject3.bin"/><Relationship Id="rId4" Type="http://schemas.openxmlformats.org/officeDocument/2006/relationships/image" Target="../media/image4.emf"/></Relationships>
</file>

<file path=ppt/slides/_rels/slide1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19.xml.rels><?xml version="1.0" encoding="UTF-8" standalone="yes"?>
<Relationships xmlns="http://schemas.openxmlformats.org/package/2006/relationships"><Relationship Id="rId8" Type="http://schemas.openxmlformats.org/officeDocument/2006/relationships/image" Target="../media/image11.emf"/><Relationship Id="rId3" Type="http://schemas.openxmlformats.org/officeDocument/2006/relationships/oleObject" Target="../embeddings/oleObject4.bin"/><Relationship Id="rId7" Type="http://schemas.openxmlformats.org/officeDocument/2006/relationships/oleObject" Target="../embeddings/oleObject6.bin"/><Relationship Id="rId2" Type="http://schemas.openxmlformats.org/officeDocument/2006/relationships/slideLayout" Target="../slideLayouts/slideLayout6.xml"/><Relationship Id="rId1" Type="http://schemas.openxmlformats.org/officeDocument/2006/relationships/vmlDrawing" Target="../drawings/vmlDrawing3.vml"/><Relationship Id="rId6" Type="http://schemas.openxmlformats.org/officeDocument/2006/relationships/image" Target="../media/image10.emf"/><Relationship Id="rId5" Type="http://schemas.openxmlformats.org/officeDocument/2006/relationships/oleObject" Target="../embeddings/oleObject5.bin"/><Relationship Id="rId10" Type="http://schemas.openxmlformats.org/officeDocument/2006/relationships/image" Target="../media/image12.emf"/><Relationship Id="rId4" Type="http://schemas.openxmlformats.org/officeDocument/2006/relationships/image" Target="../media/image9.emf"/><Relationship Id="rId9" Type="http://schemas.openxmlformats.org/officeDocument/2006/relationships/oleObject" Target="../embeddings/oleObject7.bin"/></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g"/><Relationship Id="rId1" Type="http://schemas.openxmlformats.org/officeDocument/2006/relationships/slideLayout" Target="../slideLayouts/slideLayout6.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6.xml"/><Relationship Id="rId5" Type="http://schemas.openxmlformats.org/officeDocument/2006/relationships/image" Target="../media/image21.jpg"/><Relationship Id="rId4" Type="http://schemas.openxmlformats.org/officeDocument/2006/relationships/image" Target="../media/image20.jpg"/></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8" Type="http://schemas.openxmlformats.org/officeDocument/2006/relationships/image" Target="../media/image31.jpg"/><Relationship Id="rId3" Type="http://schemas.openxmlformats.org/officeDocument/2006/relationships/image" Target="../media/image26.jpg"/><Relationship Id="rId7" Type="http://schemas.openxmlformats.org/officeDocument/2006/relationships/image" Target="../media/image30.jpg"/><Relationship Id="rId2" Type="http://schemas.openxmlformats.org/officeDocument/2006/relationships/image" Target="../media/image25.jpg"/><Relationship Id="rId1" Type="http://schemas.openxmlformats.org/officeDocument/2006/relationships/slideLayout" Target="../slideLayouts/slideLayout6.xml"/><Relationship Id="rId6" Type="http://schemas.openxmlformats.org/officeDocument/2006/relationships/image" Target="../media/image29.jpg"/><Relationship Id="rId5" Type="http://schemas.openxmlformats.org/officeDocument/2006/relationships/image" Target="../media/image28.jpg"/><Relationship Id="rId4" Type="http://schemas.openxmlformats.org/officeDocument/2006/relationships/image" Target="../media/image27.jpg"/><Relationship Id="rId9" Type="http://schemas.openxmlformats.org/officeDocument/2006/relationships/image" Target="../media/image32.jpg"/></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g"/><Relationship Id="rId1" Type="http://schemas.openxmlformats.org/officeDocument/2006/relationships/slideLayout" Target="../slideLayouts/slideLayout6.xml"/><Relationship Id="rId4" Type="http://schemas.openxmlformats.org/officeDocument/2006/relationships/image" Target="../media/image35.jpeg"/></Relationships>
</file>

<file path=ppt/slides/_rels/slide26.xml.rels><?xml version="1.0" encoding="UTF-8" standalone="yes"?>
<Relationships xmlns="http://schemas.openxmlformats.org/package/2006/relationships"><Relationship Id="rId3" Type="http://schemas.openxmlformats.org/officeDocument/2006/relationships/image" Target="../media/image37.jpeg"/><Relationship Id="rId7" Type="http://schemas.openxmlformats.org/officeDocument/2006/relationships/image" Target="../media/image41.jpg"/><Relationship Id="rId2" Type="http://schemas.openxmlformats.org/officeDocument/2006/relationships/image" Target="../media/image36.jpeg"/><Relationship Id="rId1" Type="http://schemas.openxmlformats.org/officeDocument/2006/relationships/slideLayout" Target="../slideLayouts/slideLayout6.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27.xml.rels><?xml version="1.0" encoding="UTF-8" standalone="yes"?>
<Relationships xmlns="http://schemas.openxmlformats.org/package/2006/relationships"><Relationship Id="rId3" Type="http://schemas.openxmlformats.org/officeDocument/2006/relationships/image" Target="../media/image43.jpeg"/><Relationship Id="rId7" Type="http://schemas.openxmlformats.org/officeDocument/2006/relationships/image" Target="../media/image47.jpeg"/><Relationship Id="rId2" Type="http://schemas.openxmlformats.org/officeDocument/2006/relationships/image" Target="../media/image42.jpeg"/><Relationship Id="rId1" Type="http://schemas.openxmlformats.org/officeDocument/2006/relationships/slideLayout" Target="../slideLayouts/slideLayout6.xml"/><Relationship Id="rId6" Type="http://schemas.openxmlformats.org/officeDocument/2006/relationships/image" Target="../media/image46.jpeg"/><Relationship Id="rId5" Type="http://schemas.openxmlformats.org/officeDocument/2006/relationships/image" Target="../media/image45.jpeg"/><Relationship Id="rId4" Type="http://schemas.openxmlformats.org/officeDocument/2006/relationships/image" Target="../media/image44.jpeg"/></Relationships>
</file>

<file path=ppt/slides/_rels/slide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9.jpeg"/><Relationship Id="rId7" Type="http://schemas.openxmlformats.org/officeDocument/2006/relationships/image" Target="../media/image53.jpg"/><Relationship Id="rId2" Type="http://schemas.openxmlformats.org/officeDocument/2006/relationships/image" Target="../media/image48.jpeg"/><Relationship Id="rId1" Type="http://schemas.openxmlformats.org/officeDocument/2006/relationships/slideLayout" Target="../slideLayouts/slideLayout6.xml"/><Relationship Id="rId6" Type="http://schemas.openxmlformats.org/officeDocument/2006/relationships/image" Target="../media/image52.jpg"/><Relationship Id="rId5" Type="http://schemas.openxmlformats.org/officeDocument/2006/relationships/image" Target="../media/image51.jpeg"/><Relationship Id="rId4" Type="http://schemas.openxmlformats.org/officeDocument/2006/relationships/image" Target="../media/image50.jpg"/></Relationships>
</file>

<file path=ppt/slides/_rels/slide30.xml.rels><?xml version="1.0" encoding="UTF-8" standalone="yes"?>
<Relationships xmlns="http://schemas.openxmlformats.org/package/2006/relationships"><Relationship Id="rId3" Type="http://schemas.openxmlformats.org/officeDocument/2006/relationships/image" Target="../media/image55.jpg"/><Relationship Id="rId7" Type="http://schemas.openxmlformats.org/officeDocument/2006/relationships/image" Target="../media/image59.jpg"/><Relationship Id="rId2" Type="http://schemas.openxmlformats.org/officeDocument/2006/relationships/image" Target="../media/image54.jpg"/><Relationship Id="rId1" Type="http://schemas.openxmlformats.org/officeDocument/2006/relationships/slideLayout" Target="../slideLayouts/slideLayout6.xml"/><Relationship Id="rId6" Type="http://schemas.openxmlformats.org/officeDocument/2006/relationships/image" Target="../media/image58.jpg"/><Relationship Id="rId5" Type="http://schemas.openxmlformats.org/officeDocument/2006/relationships/image" Target="../media/image57.jpg"/><Relationship Id="rId4" Type="http://schemas.openxmlformats.org/officeDocument/2006/relationships/image" Target="../media/image56.jpg"/></Relationships>
</file>

<file path=ppt/slides/_rels/slide31.xml.rels><?xml version="1.0" encoding="UTF-8" standalone="yes"?>
<Relationships xmlns="http://schemas.openxmlformats.org/package/2006/relationships"><Relationship Id="rId3" Type="http://schemas.openxmlformats.org/officeDocument/2006/relationships/image" Target="../media/image61.jpg"/><Relationship Id="rId7" Type="http://schemas.openxmlformats.org/officeDocument/2006/relationships/image" Target="../media/image65.jpeg"/><Relationship Id="rId2" Type="http://schemas.openxmlformats.org/officeDocument/2006/relationships/image" Target="../media/image60.jpg"/><Relationship Id="rId1" Type="http://schemas.openxmlformats.org/officeDocument/2006/relationships/slideLayout" Target="../slideLayouts/slideLayout2.xml"/><Relationship Id="rId6" Type="http://schemas.openxmlformats.org/officeDocument/2006/relationships/image" Target="../media/image64.jpeg"/><Relationship Id="rId5" Type="http://schemas.openxmlformats.org/officeDocument/2006/relationships/image" Target="../media/image63.jpg"/><Relationship Id="rId4" Type="http://schemas.openxmlformats.org/officeDocument/2006/relationships/image" Target="../media/image62.jpg"/></Relationships>
</file>

<file path=ppt/slides/_rels/slide32.xml.rels><?xml version="1.0" encoding="UTF-8" standalone="yes"?>
<Relationships xmlns="http://schemas.openxmlformats.org/package/2006/relationships"><Relationship Id="rId3" Type="http://schemas.openxmlformats.org/officeDocument/2006/relationships/image" Target="../media/image67.jpg"/><Relationship Id="rId7" Type="http://schemas.openxmlformats.org/officeDocument/2006/relationships/image" Target="../media/image71.jpeg"/><Relationship Id="rId2" Type="http://schemas.openxmlformats.org/officeDocument/2006/relationships/image" Target="../media/image66.jpg"/><Relationship Id="rId1" Type="http://schemas.openxmlformats.org/officeDocument/2006/relationships/slideLayout" Target="../slideLayouts/slideLayout6.xml"/><Relationship Id="rId6" Type="http://schemas.openxmlformats.org/officeDocument/2006/relationships/image" Target="../media/image70.jpeg"/><Relationship Id="rId5" Type="http://schemas.openxmlformats.org/officeDocument/2006/relationships/image" Target="../media/image69.jpg"/><Relationship Id="rId4" Type="http://schemas.openxmlformats.org/officeDocument/2006/relationships/image" Target="../media/image68.jpg"/></Relationships>
</file>

<file path=ppt/slides/_rels/slide33.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image" Target="../media/image72.jp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8" Type="http://schemas.openxmlformats.org/officeDocument/2006/relationships/image" Target="../media/image80.jpg"/><Relationship Id="rId3" Type="http://schemas.openxmlformats.org/officeDocument/2006/relationships/image" Target="../media/image75.jpg"/><Relationship Id="rId7" Type="http://schemas.openxmlformats.org/officeDocument/2006/relationships/image" Target="../media/image79.jpg"/><Relationship Id="rId2" Type="http://schemas.openxmlformats.org/officeDocument/2006/relationships/image" Target="../media/image74.jpg"/><Relationship Id="rId1" Type="http://schemas.openxmlformats.org/officeDocument/2006/relationships/slideLayout" Target="../slideLayouts/slideLayout6.xml"/><Relationship Id="rId6" Type="http://schemas.openxmlformats.org/officeDocument/2006/relationships/image" Target="../media/image78.jpg"/><Relationship Id="rId5" Type="http://schemas.openxmlformats.org/officeDocument/2006/relationships/image" Target="../media/image77.jpg"/><Relationship Id="rId4" Type="http://schemas.openxmlformats.org/officeDocument/2006/relationships/image" Target="../media/image76.jpg"/></Relationships>
</file>

<file path=ppt/slides/_rels/slide35.xml.rels><?xml version="1.0" encoding="UTF-8" standalone="yes"?>
<Relationships xmlns="http://schemas.openxmlformats.org/package/2006/relationships"><Relationship Id="rId3" Type="http://schemas.openxmlformats.org/officeDocument/2006/relationships/image" Target="../media/image82.jpg"/><Relationship Id="rId2" Type="http://schemas.openxmlformats.org/officeDocument/2006/relationships/image" Target="../media/image81.jpg"/><Relationship Id="rId1" Type="http://schemas.openxmlformats.org/officeDocument/2006/relationships/slideLayout" Target="../slideLayouts/slideLayout6.xml"/><Relationship Id="rId4" Type="http://schemas.openxmlformats.org/officeDocument/2006/relationships/image" Target="../media/image83.jpg"/></Relationships>
</file>

<file path=ppt/slides/_rels/slide36.xml.rels><?xml version="1.0" encoding="UTF-8" standalone="yes"?>
<Relationships xmlns="http://schemas.openxmlformats.org/package/2006/relationships"><Relationship Id="rId3" Type="http://schemas.openxmlformats.org/officeDocument/2006/relationships/image" Target="../media/image85.jpg"/><Relationship Id="rId2" Type="http://schemas.openxmlformats.org/officeDocument/2006/relationships/image" Target="../media/image84.jpg"/><Relationship Id="rId1" Type="http://schemas.openxmlformats.org/officeDocument/2006/relationships/slideLayout" Target="../slideLayouts/slideLayout2.xml"/><Relationship Id="rId5" Type="http://schemas.openxmlformats.org/officeDocument/2006/relationships/image" Target="../media/image87.jpeg"/><Relationship Id="rId4" Type="http://schemas.openxmlformats.org/officeDocument/2006/relationships/image" Target="../media/image86.jpg"/></Relationships>
</file>

<file path=ppt/slides/_rels/slide37.xml.rels><?xml version="1.0" encoding="UTF-8" standalone="yes"?>
<Relationships xmlns="http://schemas.openxmlformats.org/package/2006/relationships"><Relationship Id="rId8" Type="http://schemas.openxmlformats.org/officeDocument/2006/relationships/image" Target="../media/image90.emf"/><Relationship Id="rId3" Type="http://schemas.openxmlformats.org/officeDocument/2006/relationships/oleObject" Target="../embeddings/oleObject8.bin"/><Relationship Id="rId7" Type="http://schemas.openxmlformats.org/officeDocument/2006/relationships/oleObject" Target="../embeddings/oleObject10.bin"/><Relationship Id="rId2" Type="http://schemas.openxmlformats.org/officeDocument/2006/relationships/slideLayout" Target="../slideLayouts/slideLayout6.xml"/><Relationship Id="rId1" Type="http://schemas.openxmlformats.org/officeDocument/2006/relationships/vmlDrawing" Target="../drawings/vmlDrawing4.vml"/><Relationship Id="rId6" Type="http://schemas.openxmlformats.org/officeDocument/2006/relationships/image" Target="../media/image89.emf"/><Relationship Id="rId5" Type="http://schemas.openxmlformats.org/officeDocument/2006/relationships/oleObject" Target="../embeddings/oleObject9.bin"/><Relationship Id="rId10" Type="http://schemas.openxmlformats.org/officeDocument/2006/relationships/image" Target="../media/image91.emf"/><Relationship Id="rId4" Type="http://schemas.openxmlformats.org/officeDocument/2006/relationships/image" Target="../media/image88.emf"/><Relationship Id="rId9" Type="http://schemas.openxmlformats.org/officeDocument/2006/relationships/oleObject" Target="../embeddings/oleObject11.bin"/></Relationships>
</file>

<file path=ppt/slides/_rels/slide38.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Layout" Target="../slideLayouts/slideLayout6.xml"/><Relationship Id="rId1" Type="http://schemas.openxmlformats.org/officeDocument/2006/relationships/vmlDrawing" Target="../drawings/vmlDrawing5.vml"/><Relationship Id="rId4" Type="http://schemas.openxmlformats.org/officeDocument/2006/relationships/image" Target="../media/image92.emf"/></Relationships>
</file>

<file path=ppt/slides/_rels/slide39.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Layout" Target="../slideLayouts/slideLayout6.xml"/><Relationship Id="rId1" Type="http://schemas.openxmlformats.org/officeDocument/2006/relationships/vmlDrawing" Target="../drawings/vmlDrawing6.vml"/><Relationship Id="rId6" Type="http://schemas.openxmlformats.org/officeDocument/2006/relationships/image" Target="../media/image94.emf"/><Relationship Id="rId5" Type="http://schemas.openxmlformats.org/officeDocument/2006/relationships/oleObject" Target="../embeddings/oleObject14.bin"/><Relationship Id="rId4" Type="http://schemas.openxmlformats.org/officeDocument/2006/relationships/image" Target="../media/image93.emf"/></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15.bin"/><Relationship Id="rId2" Type="http://schemas.openxmlformats.org/officeDocument/2006/relationships/slideLayout" Target="../slideLayouts/slideLayout6.xml"/><Relationship Id="rId1" Type="http://schemas.openxmlformats.org/officeDocument/2006/relationships/vmlDrawing" Target="../drawings/vmlDrawing7.vml"/><Relationship Id="rId6" Type="http://schemas.openxmlformats.org/officeDocument/2006/relationships/image" Target="../media/image96.emf"/><Relationship Id="rId5" Type="http://schemas.openxmlformats.org/officeDocument/2006/relationships/oleObject" Target="../embeddings/oleObject16.bin"/><Relationship Id="rId4" Type="http://schemas.openxmlformats.org/officeDocument/2006/relationships/image" Target="../media/image95.emf"/></Relationships>
</file>

<file path=ppt/slides/_rels/slide4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image" Target="../media/image97.jpg"/><Relationship Id="rId1" Type="http://schemas.openxmlformats.org/officeDocument/2006/relationships/slideLayout" Target="../slideLayouts/slideLayout2.xml"/><Relationship Id="rId5" Type="http://schemas.openxmlformats.org/officeDocument/2006/relationships/image" Target="../media/image100.jpg"/><Relationship Id="rId4" Type="http://schemas.openxmlformats.org/officeDocument/2006/relationships/image" Target="../media/image99.jpg"/></Relationships>
</file>

<file path=ppt/slides/_rels/slide44.xml.rels><?xml version="1.0" encoding="UTF-8" standalone="yes"?>
<Relationships xmlns="http://schemas.openxmlformats.org/package/2006/relationships"><Relationship Id="rId3" Type="http://schemas.openxmlformats.org/officeDocument/2006/relationships/image" Target="../media/image102.jpg"/><Relationship Id="rId7" Type="http://schemas.openxmlformats.org/officeDocument/2006/relationships/image" Target="../media/image106.jpg"/><Relationship Id="rId2" Type="http://schemas.openxmlformats.org/officeDocument/2006/relationships/image" Target="../media/image101.jpg"/><Relationship Id="rId1" Type="http://schemas.openxmlformats.org/officeDocument/2006/relationships/slideLayout" Target="../slideLayouts/slideLayout6.xml"/><Relationship Id="rId6" Type="http://schemas.openxmlformats.org/officeDocument/2006/relationships/image" Target="../media/image105.jpg"/><Relationship Id="rId5" Type="http://schemas.openxmlformats.org/officeDocument/2006/relationships/image" Target="../media/image104.jpg"/><Relationship Id="rId4" Type="http://schemas.openxmlformats.org/officeDocument/2006/relationships/image" Target="../media/image103.jpg"/></Relationships>
</file>

<file path=ppt/slides/_rels/slide45.xml.rels><?xml version="1.0" encoding="UTF-8" standalone="yes"?>
<Relationships xmlns="http://schemas.openxmlformats.org/package/2006/relationships"><Relationship Id="rId3" Type="http://schemas.openxmlformats.org/officeDocument/2006/relationships/image" Target="../media/image108.jpg"/><Relationship Id="rId7" Type="http://schemas.openxmlformats.org/officeDocument/2006/relationships/image" Target="../media/image112.jpg"/><Relationship Id="rId2" Type="http://schemas.openxmlformats.org/officeDocument/2006/relationships/image" Target="../media/image107.jpg"/><Relationship Id="rId1" Type="http://schemas.openxmlformats.org/officeDocument/2006/relationships/slideLayout" Target="../slideLayouts/slideLayout6.xml"/><Relationship Id="rId6" Type="http://schemas.openxmlformats.org/officeDocument/2006/relationships/image" Target="../media/image111.jpg"/><Relationship Id="rId5" Type="http://schemas.openxmlformats.org/officeDocument/2006/relationships/image" Target="../media/image110.jpg"/><Relationship Id="rId4" Type="http://schemas.openxmlformats.org/officeDocument/2006/relationships/image" Target="../media/image109.jpg"/></Relationships>
</file>

<file path=ppt/slides/_rels/slide46.xml.rels><?xml version="1.0" encoding="UTF-8" standalone="yes"?>
<Relationships xmlns="http://schemas.openxmlformats.org/package/2006/relationships"><Relationship Id="rId3" Type="http://schemas.openxmlformats.org/officeDocument/2006/relationships/image" Target="../media/image114.jpg"/><Relationship Id="rId7" Type="http://schemas.openxmlformats.org/officeDocument/2006/relationships/image" Target="../media/image118.jpg"/><Relationship Id="rId2" Type="http://schemas.openxmlformats.org/officeDocument/2006/relationships/image" Target="../media/image113.jpg"/><Relationship Id="rId1" Type="http://schemas.openxmlformats.org/officeDocument/2006/relationships/slideLayout" Target="../slideLayouts/slideLayout6.xml"/><Relationship Id="rId6" Type="http://schemas.openxmlformats.org/officeDocument/2006/relationships/image" Target="../media/image117.jpg"/><Relationship Id="rId5" Type="http://schemas.openxmlformats.org/officeDocument/2006/relationships/image" Target="../media/image116.jpg"/><Relationship Id="rId4" Type="http://schemas.openxmlformats.org/officeDocument/2006/relationships/image" Target="../media/image115.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C667-E09F-49AE-87E3-255A62F8B5D7}"/>
              </a:ext>
            </a:extLst>
          </p:cNvPr>
          <p:cNvSpPr>
            <a:spLocks noGrp="1"/>
          </p:cNvSpPr>
          <p:nvPr>
            <p:ph type="ctrTitle"/>
          </p:nvPr>
        </p:nvSpPr>
        <p:spPr>
          <a:xfrm>
            <a:off x="3090333" y="1757429"/>
            <a:ext cx="8712200" cy="2085445"/>
          </a:xfrm>
        </p:spPr>
        <p:txBody>
          <a:bodyPr>
            <a:normAutofit/>
          </a:bodyPr>
          <a:lstStyle/>
          <a:p>
            <a:pPr algn="l"/>
            <a:r>
              <a:rPr lang="ka-GE" sz="4400" dirty="0">
                <a:solidFill>
                  <a:srgbClr val="2A999C"/>
                </a:solidFill>
                <a:latin typeface="BPG ExtraSquare Mtavruli" panose="02060504020202060204" pitchFamily="18" charset="0"/>
              </a:rPr>
              <a:t>ხელვაჩაურის მუნიციპალიტეტის მერიის 2022 წლის ანგარიში </a:t>
            </a:r>
            <a:endParaRPr lang="en-GB" sz="4400" dirty="0">
              <a:solidFill>
                <a:srgbClr val="2A999C"/>
              </a:solidFill>
              <a:latin typeface="BPG ExtraSquare Mtavruli" panose="02060504020202060204" pitchFamily="18" charset="0"/>
            </a:endParaRPr>
          </a:p>
        </p:txBody>
      </p:sp>
      <p:pic>
        <p:nvPicPr>
          <p:cNvPr id="5" name="Picture 4">
            <a:extLst>
              <a:ext uri="{FF2B5EF4-FFF2-40B4-BE49-F238E27FC236}">
                <a16:creationId xmlns:a16="http://schemas.microsoft.com/office/drawing/2014/main" id="{8F00139A-7111-488F-94AE-93EC734829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066" y="1276152"/>
            <a:ext cx="3048000" cy="3048000"/>
          </a:xfrm>
          <a:prstGeom prst="rect">
            <a:avLst/>
          </a:prstGeom>
        </p:spPr>
      </p:pic>
    </p:spTree>
    <p:extLst>
      <p:ext uri="{BB962C8B-B14F-4D97-AF65-F5344CB8AC3E}">
        <p14:creationId xmlns:p14="http://schemas.microsoft.com/office/powerpoint/2010/main" val="4035502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2E5C36A-509F-4E53-B768-B4168113A58E}"/>
              </a:ext>
            </a:extLst>
          </p:cNvPr>
          <p:cNvSpPr>
            <a:spLocks noGrp="1"/>
          </p:cNvSpPr>
          <p:nvPr>
            <p:ph type="ctrTitle"/>
          </p:nvPr>
        </p:nvSpPr>
        <p:spPr>
          <a:xfrm>
            <a:off x="372533" y="2144381"/>
            <a:ext cx="11277600" cy="1190096"/>
          </a:xfrm>
        </p:spPr>
        <p:txBody>
          <a:bodyPr>
            <a:noAutofit/>
          </a:bodyPr>
          <a:lstStyle/>
          <a:p>
            <a:pPr marL="571500" indent="-571500" algn="just">
              <a:buFont typeface="Arial" panose="020B0604020202020204" pitchFamily="34" charset="0"/>
              <a:buChar char="•"/>
            </a:pPr>
            <a:r>
              <a:rPr lang="ka-GE" sz="2200" dirty="0">
                <a:latin typeface="ALK Sanet" panose="02000506000000020004" pitchFamily="2" charset="0"/>
              </a:rPr>
              <a:t>მუნიციპალიტეტში დამტკიცდა მონაწილეობითი ბიუჯეტირების პროგრამა, რომელიც გულისხმობს მოქალაქეთა საჭიროებებზე დაფუძნებული ბიუჯეტის შემუშავებას, რომლის ღირებულებაა 60 000 ლარი.</a:t>
            </a:r>
            <a:endParaRPr lang="en-GB" sz="2200" dirty="0">
              <a:latin typeface="ALK Sanet" panose="02000506000000020004" pitchFamily="2" charset="0"/>
            </a:endParaRPr>
          </a:p>
        </p:txBody>
      </p:sp>
      <p:sp>
        <p:nvSpPr>
          <p:cNvPr id="5" name="Title 1">
            <a:extLst>
              <a:ext uri="{FF2B5EF4-FFF2-40B4-BE49-F238E27FC236}">
                <a16:creationId xmlns:a16="http://schemas.microsoft.com/office/drawing/2014/main" id="{7D116453-0F2C-409D-9791-B8962DD3EF98}"/>
              </a:ext>
            </a:extLst>
          </p:cNvPr>
          <p:cNvSpPr txBox="1">
            <a:spLocks/>
          </p:cNvSpPr>
          <p:nvPr/>
        </p:nvSpPr>
        <p:spPr>
          <a:xfrm>
            <a:off x="762000" y="599819"/>
            <a:ext cx="10151533" cy="128824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5000" dirty="0">
              <a:solidFill>
                <a:schemeClr val="bg1"/>
              </a:solidFill>
              <a:highlight>
                <a:srgbClr val="008080"/>
              </a:highlight>
              <a:latin typeface="ALK Sanet" panose="02000506000000020004" pitchFamily="2" charset="0"/>
            </a:endParaRPr>
          </a:p>
        </p:txBody>
      </p:sp>
      <p:pic>
        <p:nvPicPr>
          <p:cNvPr id="6" name="Picture 5">
            <a:extLst>
              <a:ext uri="{FF2B5EF4-FFF2-40B4-BE49-F238E27FC236}">
                <a16:creationId xmlns:a16="http://schemas.microsoft.com/office/drawing/2014/main" id="{E1B0715E-1557-4690-8AB7-5874F458AB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29" y="5452533"/>
            <a:ext cx="1405467" cy="1405467"/>
          </a:xfrm>
          <a:prstGeom prst="rect">
            <a:avLst/>
          </a:prstGeom>
        </p:spPr>
      </p:pic>
      <p:sp>
        <p:nvSpPr>
          <p:cNvPr id="8" name="Title 6">
            <a:extLst>
              <a:ext uri="{FF2B5EF4-FFF2-40B4-BE49-F238E27FC236}">
                <a16:creationId xmlns:a16="http://schemas.microsoft.com/office/drawing/2014/main" id="{FCC450A6-B257-4351-8477-3002A41E7E11}"/>
              </a:ext>
            </a:extLst>
          </p:cNvPr>
          <p:cNvSpPr txBox="1">
            <a:spLocks/>
          </p:cNvSpPr>
          <p:nvPr/>
        </p:nvSpPr>
        <p:spPr>
          <a:xfrm>
            <a:off x="372533" y="3474343"/>
            <a:ext cx="11277600" cy="10800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lgn="just">
              <a:buFont typeface="Arial" panose="020B0604020202020204" pitchFamily="34" charset="0"/>
              <a:buChar char="•"/>
            </a:pPr>
            <a:r>
              <a:rPr lang="ka-GE" sz="2200" dirty="0">
                <a:latin typeface="ALK Sanet" panose="02000506000000020004" pitchFamily="2" charset="0"/>
              </a:rPr>
              <a:t>შეიქმნა მრჩეველთა საბჭო, რომლის მიზანია რჩევებისა და რეკომენდაციების წარდგენის გზით მოქალაქეთა მონაწილეობა ადგილობრივ თვითმმართველობის განხორციელებაში.</a:t>
            </a:r>
            <a:endParaRPr lang="en-GB" sz="2200" dirty="0">
              <a:latin typeface="ALK Sanet" panose="02000506000000020004" pitchFamily="2" charset="0"/>
            </a:endParaRPr>
          </a:p>
        </p:txBody>
      </p:sp>
      <p:sp>
        <p:nvSpPr>
          <p:cNvPr id="9" name="Title 6">
            <a:extLst>
              <a:ext uri="{FF2B5EF4-FFF2-40B4-BE49-F238E27FC236}">
                <a16:creationId xmlns:a16="http://schemas.microsoft.com/office/drawing/2014/main" id="{2FE293A5-04D3-4916-BF23-ED9B38A3EA52}"/>
              </a:ext>
            </a:extLst>
          </p:cNvPr>
          <p:cNvSpPr txBox="1">
            <a:spLocks/>
          </p:cNvSpPr>
          <p:nvPr/>
        </p:nvSpPr>
        <p:spPr>
          <a:xfrm>
            <a:off x="838195" y="4694239"/>
            <a:ext cx="10651067" cy="17150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endParaRPr lang="en-GB" sz="2200" dirty="0">
              <a:latin typeface="ALK Sanet" panose="02000506000000020004" pitchFamily="2" charset="0"/>
            </a:endParaRPr>
          </a:p>
        </p:txBody>
      </p:sp>
      <p:sp>
        <p:nvSpPr>
          <p:cNvPr id="10" name="Title 6">
            <a:extLst>
              <a:ext uri="{FF2B5EF4-FFF2-40B4-BE49-F238E27FC236}">
                <a16:creationId xmlns:a16="http://schemas.microsoft.com/office/drawing/2014/main" id="{30E34AEF-BD09-4DA6-BDAA-4C440C8B9342}"/>
              </a:ext>
            </a:extLst>
          </p:cNvPr>
          <p:cNvSpPr txBox="1">
            <a:spLocks/>
          </p:cNvSpPr>
          <p:nvPr/>
        </p:nvSpPr>
        <p:spPr>
          <a:xfrm>
            <a:off x="372533" y="4694239"/>
            <a:ext cx="11277600" cy="10800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lgn="just">
              <a:buFont typeface="Arial" panose="020B0604020202020204" pitchFamily="34" charset="0"/>
              <a:buChar char="•"/>
            </a:pPr>
            <a:r>
              <a:rPr lang="ka-GE" sz="2200" dirty="0">
                <a:latin typeface="ALK Sanet" panose="02000506000000020004" pitchFamily="2" charset="0"/>
              </a:rPr>
              <a:t>სოფლის პირველი რიგის სოციალურ-ეკონომიკური საჭიროებათა დასაფინანსებლად, სოფლის მხარდაჭერის პროგრამის ფარგლებში გათვალისწინებული თანხის წარმართვა.</a:t>
            </a:r>
            <a:endParaRPr lang="en-GB" sz="2200" dirty="0">
              <a:latin typeface="ALK Sanet" panose="02000506000000020004" pitchFamily="2" charset="0"/>
            </a:endParaRPr>
          </a:p>
        </p:txBody>
      </p:sp>
      <p:sp>
        <p:nvSpPr>
          <p:cNvPr id="11" name="Title 1">
            <a:extLst>
              <a:ext uri="{FF2B5EF4-FFF2-40B4-BE49-F238E27FC236}">
                <a16:creationId xmlns:a16="http://schemas.microsoft.com/office/drawing/2014/main" id="{63406586-CFDA-49CC-AA89-7326C3A113E8}"/>
              </a:ext>
            </a:extLst>
          </p:cNvPr>
          <p:cNvSpPr txBox="1">
            <a:spLocks/>
          </p:cNvSpPr>
          <p:nvPr/>
        </p:nvSpPr>
        <p:spPr>
          <a:xfrm>
            <a:off x="0" y="9071"/>
            <a:ext cx="12191995" cy="1878996"/>
          </a:xfrm>
          <a:prstGeom prst="rect">
            <a:avLst/>
          </a:prstGeom>
        </p:spPr>
        <p:txBody>
          <a:bodyPr vert="horz" lIns="91440" tIns="45720" rIns="91440" bIns="45720" rtlCol="0" anchor="b">
            <a:normAutofit fontScale="8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ka-GE" sz="3600" dirty="0">
              <a:solidFill>
                <a:schemeClr val="tx2"/>
              </a:solidFill>
              <a:latin typeface="ALK Sanet" panose="02000506000000020004" pitchFamily="2" charset="0"/>
            </a:endParaRPr>
          </a:p>
          <a:p>
            <a:r>
              <a:rPr lang="ka-GE" sz="3600" dirty="0">
                <a:solidFill>
                  <a:schemeClr val="tx2"/>
                </a:solidFill>
                <a:latin typeface="ALK Sanet" panose="02000506000000020004" pitchFamily="2" charset="0"/>
              </a:rPr>
              <a:t>ხელვაჩაურის მუნიციპალიტეტის მერიის </a:t>
            </a:r>
          </a:p>
          <a:p>
            <a:r>
              <a:rPr lang="ka-GE" sz="3600" dirty="0">
                <a:solidFill>
                  <a:schemeClr val="tx2"/>
                </a:solidFill>
                <a:latin typeface="ALK Sanet" panose="02000506000000020004" pitchFamily="2" charset="0"/>
              </a:rPr>
              <a:t>2022 წლის ანგარიში </a:t>
            </a:r>
          </a:p>
          <a:p>
            <a:endParaRPr lang="ka-GE" sz="3600" dirty="0">
              <a:solidFill>
                <a:schemeClr val="tx2"/>
              </a:solidFill>
              <a:latin typeface="ALK Sanet" panose="02000506000000020004" pitchFamily="2" charset="0"/>
            </a:endParaRPr>
          </a:p>
          <a:p>
            <a:r>
              <a:rPr lang="ka-GE" sz="4700" dirty="0">
                <a:solidFill>
                  <a:schemeClr val="bg1"/>
                </a:solidFill>
                <a:highlight>
                  <a:srgbClr val="008080"/>
                </a:highlight>
                <a:latin typeface="ALK Sanet" panose="02000506000000020004" pitchFamily="2" charset="0"/>
              </a:rPr>
              <a:t>მოქალაქეთა ჩართულობის პოლიტიკა</a:t>
            </a:r>
            <a:endParaRPr lang="en-GB" sz="4700" dirty="0">
              <a:solidFill>
                <a:schemeClr val="bg1"/>
              </a:solidFill>
              <a:highlight>
                <a:srgbClr val="008080"/>
              </a:highlight>
              <a:latin typeface="ALK Sanet" panose="02000506000000020004" pitchFamily="2" charset="0"/>
            </a:endParaRPr>
          </a:p>
          <a:p>
            <a:endParaRPr lang="en-GB" sz="3600" dirty="0">
              <a:solidFill>
                <a:schemeClr val="tx2"/>
              </a:solidFill>
              <a:latin typeface="ALK Sanet" panose="02000506000000020004" pitchFamily="2" charset="0"/>
            </a:endParaRPr>
          </a:p>
        </p:txBody>
      </p:sp>
    </p:spTree>
    <p:extLst>
      <p:ext uri="{BB962C8B-B14F-4D97-AF65-F5344CB8AC3E}">
        <p14:creationId xmlns:p14="http://schemas.microsoft.com/office/powerpoint/2010/main" val="1825097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1C5925B-835A-49E5-9470-AF33C43B4165}"/>
              </a:ext>
            </a:extLst>
          </p:cNvPr>
          <p:cNvSpPr>
            <a:spLocks noGrp="1"/>
          </p:cNvSpPr>
          <p:nvPr>
            <p:ph type="subTitle" idx="1"/>
          </p:nvPr>
        </p:nvSpPr>
        <p:spPr>
          <a:xfrm>
            <a:off x="283635" y="2681333"/>
            <a:ext cx="11624733" cy="968428"/>
          </a:xfrm>
        </p:spPr>
        <p:txBody>
          <a:bodyPr>
            <a:normAutofit/>
          </a:bodyPr>
          <a:lstStyle/>
          <a:p>
            <a:pPr marL="342900" indent="-342900" algn="just">
              <a:buFont typeface="Arial" panose="020B0604020202020204" pitchFamily="34" charset="0"/>
              <a:buChar char="•"/>
            </a:pPr>
            <a:r>
              <a:rPr lang="ka-GE" sz="2200" dirty="0">
                <a:latin typeface="ALK Sanet" panose="02000506000000020004" pitchFamily="2" charset="0"/>
              </a:rPr>
              <a:t>განხორციელდა სტრუქტურული რეორგანიზაცია, სამსახურის ინტერესებიდან გამომდინარე სისტემური,ეფექტიანი მმართველობის უზრუნველყოფის მიზნით.</a:t>
            </a:r>
            <a:endParaRPr lang="en-GB" sz="2200" dirty="0">
              <a:latin typeface="ALK Sanet" panose="02000506000000020004" pitchFamily="2" charset="0"/>
            </a:endParaRPr>
          </a:p>
        </p:txBody>
      </p:sp>
      <p:sp>
        <p:nvSpPr>
          <p:cNvPr id="7" name="Subtitle 2">
            <a:extLst>
              <a:ext uri="{FF2B5EF4-FFF2-40B4-BE49-F238E27FC236}">
                <a16:creationId xmlns:a16="http://schemas.microsoft.com/office/drawing/2014/main" id="{E072F0D8-AA97-4C60-9F51-DB5FDCC6B546}"/>
              </a:ext>
            </a:extLst>
          </p:cNvPr>
          <p:cNvSpPr txBox="1">
            <a:spLocks/>
          </p:cNvSpPr>
          <p:nvPr/>
        </p:nvSpPr>
        <p:spPr>
          <a:xfrm>
            <a:off x="283632" y="3429000"/>
            <a:ext cx="11569701"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just">
              <a:buFont typeface="Arial" panose="020B0604020202020204" pitchFamily="34" charset="0"/>
              <a:buChar char="•"/>
            </a:pPr>
            <a:r>
              <a:rPr lang="ka-GE" sz="2200" dirty="0">
                <a:latin typeface="ALK Sanet" panose="02000506000000020004" pitchFamily="2" charset="0"/>
              </a:rPr>
              <a:t>შეიქმნა ა(ა)იპ მუნიციპალური ინსპექციის, ინფრასტრუქტურისა და კეთილმოწყობის სამმართველო, რომლის მიზანია კანონმდებლობით დადგენილი წესით, ხელვაჩაურის ტერიტორიაზე მშენებლობის და მუნიციპალიტეტის იერსახის ინსპექტირება.</a:t>
            </a:r>
            <a:endParaRPr lang="en-GB" sz="2200" dirty="0">
              <a:latin typeface="ALK Sanet" panose="02000506000000020004" pitchFamily="2" charset="0"/>
            </a:endParaRPr>
          </a:p>
        </p:txBody>
      </p:sp>
      <p:sp>
        <p:nvSpPr>
          <p:cNvPr id="8" name="Subtitle 2">
            <a:extLst>
              <a:ext uri="{FF2B5EF4-FFF2-40B4-BE49-F238E27FC236}">
                <a16:creationId xmlns:a16="http://schemas.microsoft.com/office/drawing/2014/main" id="{99F98137-CC1D-4EC9-8CF3-D3B078EDCD9F}"/>
              </a:ext>
            </a:extLst>
          </p:cNvPr>
          <p:cNvSpPr txBox="1">
            <a:spLocks/>
          </p:cNvSpPr>
          <p:nvPr/>
        </p:nvSpPr>
        <p:spPr>
          <a:xfrm>
            <a:off x="283635" y="4757057"/>
            <a:ext cx="11624733" cy="130250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just">
              <a:buFont typeface="Arial" panose="020B0604020202020204" pitchFamily="34" charset="0"/>
              <a:buChar char="•"/>
            </a:pPr>
            <a:r>
              <a:rPr lang="ka-GE" sz="2200" dirty="0">
                <a:latin typeface="ALK Sanet" panose="02000506000000020004" pitchFamily="2" charset="0"/>
              </a:rPr>
              <a:t>შეიქმნა ჯანმრთელობისა და სოციალური დაცვის სამსახურის სოციალური, ბავშვთა ზრუნვისა და მხარდაჭერის განყოფილება, რომელიც უზრუნველყოფს ბავშვის უფლებების დაცვისა და მხარდაჭერის ღონისძიებებს.</a:t>
            </a:r>
          </a:p>
        </p:txBody>
      </p:sp>
      <p:sp>
        <p:nvSpPr>
          <p:cNvPr id="9" name="Subtitle 2">
            <a:extLst>
              <a:ext uri="{FF2B5EF4-FFF2-40B4-BE49-F238E27FC236}">
                <a16:creationId xmlns:a16="http://schemas.microsoft.com/office/drawing/2014/main" id="{6EBA4A7A-445C-4F0D-9D5F-682A348BBEB8}"/>
              </a:ext>
            </a:extLst>
          </p:cNvPr>
          <p:cNvSpPr txBox="1">
            <a:spLocks/>
          </p:cNvSpPr>
          <p:nvPr/>
        </p:nvSpPr>
        <p:spPr>
          <a:xfrm>
            <a:off x="311147" y="1682233"/>
            <a:ext cx="11514669" cy="1199039"/>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just">
              <a:buFont typeface="Arial" panose="020B0604020202020204" pitchFamily="34" charset="0"/>
              <a:buChar char="•"/>
            </a:pPr>
            <a:r>
              <a:rPr lang="ka-GE" sz="2200" dirty="0">
                <a:latin typeface="ALK Sanet" panose="02000506000000020004" pitchFamily="2" charset="0"/>
              </a:rPr>
              <a:t>მოქალაქეთათვის უფრო ეფექტური და მყისიერი მომსახურების ხელმისაწვდომობის მიზნით მუნიციპალიტეტის ადმინისტრაციულ ერთეულებში დაინერგა ელექტრონული დოკუმენტრბუვის სისტემა </a:t>
            </a:r>
            <a:r>
              <a:rPr lang="en-GB" sz="2200" dirty="0">
                <a:latin typeface="ALK Sanet" panose="02000506000000020004" pitchFamily="2" charset="0"/>
              </a:rPr>
              <a:t>MSDA</a:t>
            </a:r>
            <a:r>
              <a:rPr lang="ka-GE" sz="2200" dirty="0">
                <a:latin typeface="ALK Sanet" panose="02000506000000020004" pitchFamily="2" charset="0"/>
              </a:rPr>
              <a:t>.</a:t>
            </a:r>
            <a:r>
              <a:rPr lang="en-GB" sz="2200" dirty="0">
                <a:latin typeface="ALK Sanet" panose="02000506000000020004" pitchFamily="2" charset="0"/>
              </a:rPr>
              <a:t> </a:t>
            </a:r>
            <a:endParaRPr lang="ka-GE" sz="2200" dirty="0">
              <a:latin typeface="ALK Sanet" panose="02000506000000020004" pitchFamily="2" charset="0"/>
            </a:endParaRPr>
          </a:p>
          <a:p>
            <a:pPr marL="342900" indent="-342900" algn="just">
              <a:buFont typeface="Arial" panose="020B0604020202020204" pitchFamily="34" charset="0"/>
              <a:buChar char="•"/>
            </a:pPr>
            <a:endParaRPr lang="en-GB" sz="2200" dirty="0">
              <a:latin typeface="ALK Sanet" panose="02000506000000020004" pitchFamily="2" charset="0"/>
            </a:endParaRPr>
          </a:p>
        </p:txBody>
      </p:sp>
      <p:pic>
        <p:nvPicPr>
          <p:cNvPr id="10" name="Picture 9">
            <a:extLst>
              <a:ext uri="{FF2B5EF4-FFF2-40B4-BE49-F238E27FC236}">
                <a16:creationId xmlns:a16="http://schemas.microsoft.com/office/drawing/2014/main" id="{09C54081-2EB4-469E-81C3-240A98FE53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3" y="5452533"/>
            <a:ext cx="1405467" cy="1405467"/>
          </a:xfrm>
          <a:prstGeom prst="rect">
            <a:avLst/>
          </a:prstGeom>
        </p:spPr>
      </p:pic>
      <p:sp>
        <p:nvSpPr>
          <p:cNvPr id="11" name="Title 1">
            <a:extLst>
              <a:ext uri="{FF2B5EF4-FFF2-40B4-BE49-F238E27FC236}">
                <a16:creationId xmlns:a16="http://schemas.microsoft.com/office/drawing/2014/main" id="{643B8772-4A30-42C1-9AB4-9509FE6AC25D}"/>
              </a:ext>
            </a:extLst>
          </p:cNvPr>
          <p:cNvSpPr txBox="1">
            <a:spLocks/>
          </p:cNvSpPr>
          <p:nvPr/>
        </p:nvSpPr>
        <p:spPr>
          <a:xfrm>
            <a:off x="-1" y="0"/>
            <a:ext cx="12192001" cy="1574037"/>
          </a:xfrm>
          <a:prstGeom prst="rect">
            <a:avLst/>
          </a:prstGeom>
        </p:spPr>
        <p:txBody>
          <a:bodyPr vert="horz" lIns="91440" tIns="45720" rIns="91440" bIns="45720" rtlCol="0" anchor="b">
            <a:normAutofit fontScale="8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3600" dirty="0">
                <a:solidFill>
                  <a:schemeClr val="tx2"/>
                </a:solidFill>
                <a:latin typeface="ALK Sanet" panose="02000506000000020004" pitchFamily="2" charset="0"/>
              </a:rPr>
              <a:t>ხელვაჩაურის მუნიციპალიტეტის მერიის </a:t>
            </a:r>
          </a:p>
          <a:p>
            <a:r>
              <a:rPr lang="ka-GE" sz="3600" dirty="0">
                <a:solidFill>
                  <a:schemeClr val="tx2"/>
                </a:solidFill>
                <a:latin typeface="ALK Sanet" panose="02000506000000020004" pitchFamily="2" charset="0"/>
              </a:rPr>
              <a:t>2022 წლის ანგარიში </a:t>
            </a:r>
          </a:p>
          <a:p>
            <a:endParaRPr lang="ka-GE" sz="3600" dirty="0">
              <a:solidFill>
                <a:schemeClr val="tx2"/>
              </a:solidFill>
              <a:latin typeface="ALK Sanet" panose="02000506000000020004" pitchFamily="2" charset="0"/>
            </a:endParaRPr>
          </a:p>
          <a:p>
            <a:r>
              <a:rPr lang="ka-GE" sz="4700" dirty="0">
                <a:solidFill>
                  <a:schemeClr val="bg1"/>
                </a:solidFill>
                <a:highlight>
                  <a:srgbClr val="008080"/>
                </a:highlight>
                <a:latin typeface="ALK Sanet" panose="02000506000000020004" pitchFamily="2" charset="0"/>
              </a:rPr>
              <a:t>საჯარო მართვის პოლიტიკა</a:t>
            </a:r>
            <a:endParaRPr lang="en-GB" sz="4700" dirty="0">
              <a:solidFill>
                <a:schemeClr val="tx2"/>
              </a:solidFill>
              <a:latin typeface="ALK Sanet" panose="02000506000000020004" pitchFamily="2" charset="0"/>
            </a:endParaRPr>
          </a:p>
        </p:txBody>
      </p:sp>
    </p:spTree>
    <p:extLst>
      <p:ext uri="{BB962C8B-B14F-4D97-AF65-F5344CB8AC3E}">
        <p14:creationId xmlns:p14="http://schemas.microsoft.com/office/powerpoint/2010/main" val="1844876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5DAA-B0B1-4CB3-A968-3013EAC76E8B}"/>
              </a:ext>
            </a:extLst>
          </p:cNvPr>
          <p:cNvSpPr>
            <a:spLocks noGrp="1"/>
          </p:cNvSpPr>
          <p:nvPr>
            <p:ph type="title"/>
          </p:nvPr>
        </p:nvSpPr>
        <p:spPr>
          <a:xfrm>
            <a:off x="0" y="2309129"/>
            <a:ext cx="12191998" cy="682479"/>
          </a:xfrm>
        </p:spPr>
        <p:txBody>
          <a:bodyPr>
            <a:noAutofit/>
          </a:bodyPr>
          <a:lstStyle/>
          <a:p>
            <a:pPr marL="457200" indent="-457200" algn="just">
              <a:buFont typeface="+mj-lt"/>
              <a:buAutoNum type="arabicPeriod"/>
            </a:pPr>
            <a:r>
              <a:rPr lang="ka-GE" sz="1800" dirty="0">
                <a:latin typeface="ALK Sanet" panose="02000506000000020004" pitchFamily="2" charset="0"/>
              </a:rPr>
              <a:t>მარტოხელა მშობლის (მარტოხელა დედა და მარტოხელა მამა) ერთჯერადი მატერიალური  დახმარება - პროგრამით ისარგებლა 36 ბენეფირიაცრმა, თითოეულზე 1000 ლარის ოდენობით.                                                                       </a:t>
            </a:r>
            <a:endParaRPr lang="en-GB" sz="1800" dirty="0">
              <a:latin typeface="ALK Sanet" panose="02000506000000020004" pitchFamily="2" charset="0"/>
            </a:endParaRPr>
          </a:p>
        </p:txBody>
      </p:sp>
      <p:sp>
        <p:nvSpPr>
          <p:cNvPr id="3" name="Content Placeholder 2">
            <a:extLst>
              <a:ext uri="{FF2B5EF4-FFF2-40B4-BE49-F238E27FC236}">
                <a16:creationId xmlns:a16="http://schemas.microsoft.com/office/drawing/2014/main" id="{76A89525-ECE1-4AF5-9E37-1174A88F9E92}"/>
              </a:ext>
            </a:extLst>
          </p:cNvPr>
          <p:cNvSpPr>
            <a:spLocks noGrp="1"/>
          </p:cNvSpPr>
          <p:nvPr>
            <p:ph idx="4294967295"/>
          </p:nvPr>
        </p:nvSpPr>
        <p:spPr>
          <a:xfrm>
            <a:off x="0" y="1448466"/>
            <a:ext cx="12192000" cy="923330"/>
          </a:xfrm>
        </p:spPr>
        <p:txBody>
          <a:bodyPr>
            <a:normAutofit fontScale="92500" lnSpcReduction="10000"/>
          </a:bodyPr>
          <a:lstStyle/>
          <a:p>
            <a:pPr marL="0" indent="0" algn="ctr">
              <a:buNone/>
            </a:pPr>
            <a:r>
              <a:rPr lang="ka-GE" sz="2400" dirty="0">
                <a:latin typeface="ALK Sanet" panose="02000506000000020004" pitchFamily="2" charset="0"/>
              </a:rPr>
              <a:t>ბენეფიციართა სოციალური უზრუველყოფისა და ჯანმრთელობის გაუმჯობესების მიზნით მოქმედებს 19 მიზნობრივი პროგრამა რომლის ბიუჯეტი ჯამში შეადგენს      </a:t>
            </a:r>
            <a:r>
              <a:rPr lang="ka-GE" sz="2400" b="1" dirty="0">
                <a:latin typeface="ALK Sanet" panose="02000506000000020004" pitchFamily="2" charset="0"/>
              </a:rPr>
              <a:t>2 </a:t>
            </a:r>
            <a:r>
              <a:rPr lang="en-US" sz="2400" b="1" dirty="0">
                <a:latin typeface="ALK Sanet" panose="02000506000000020004" pitchFamily="2" charset="0"/>
              </a:rPr>
              <a:t>595 652</a:t>
            </a:r>
            <a:r>
              <a:rPr lang="ka-GE" sz="2400" b="1" dirty="0">
                <a:latin typeface="ALK Sanet" panose="02000506000000020004" pitchFamily="2" charset="0"/>
              </a:rPr>
              <a:t> </a:t>
            </a:r>
            <a:r>
              <a:rPr lang="ka-GE" sz="2400" dirty="0">
                <a:latin typeface="ALK Sanet" panose="02000506000000020004" pitchFamily="2" charset="0"/>
              </a:rPr>
              <a:t>ლარი. </a:t>
            </a:r>
            <a:endParaRPr lang="en-GB" sz="2400" dirty="0">
              <a:latin typeface="ALK Sanet" panose="02000506000000020004" pitchFamily="2" charset="0"/>
            </a:endParaRPr>
          </a:p>
        </p:txBody>
      </p:sp>
      <p:sp>
        <p:nvSpPr>
          <p:cNvPr id="10" name="Title 1">
            <a:extLst>
              <a:ext uri="{FF2B5EF4-FFF2-40B4-BE49-F238E27FC236}">
                <a16:creationId xmlns:a16="http://schemas.microsoft.com/office/drawing/2014/main" id="{9DA0A936-78BD-430F-967C-AAD86411DBA6}"/>
              </a:ext>
            </a:extLst>
          </p:cNvPr>
          <p:cNvSpPr txBox="1">
            <a:spLocks/>
          </p:cNvSpPr>
          <p:nvPr/>
        </p:nvSpPr>
        <p:spPr>
          <a:xfrm>
            <a:off x="1062565" y="857834"/>
            <a:ext cx="10066867" cy="457793"/>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2800" dirty="0">
              <a:solidFill>
                <a:schemeClr val="bg1"/>
              </a:solidFill>
              <a:highlight>
                <a:srgbClr val="008080"/>
              </a:highlight>
              <a:latin typeface="ALK Sanet" panose="02000506000000020004" pitchFamily="2" charset="0"/>
            </a:endParaRPr>
          </a:p>
        </p:txBody>
      </p:sp>
      <p:sp>
        <p:nvSpPr>
          <p:cNvPr id="8" name="Title 1">
            <a:extLst>
              <a:ext uri="{FF2B5EF4-FFF2-40B4-BE49-F238E27FC236}">
                <a16:creationId xmlns:a16="http://schemas.microsoft.com/office/drawing/2014/main" id="{6BB3176D-4CAE-4129-BFEC-9BEACD990BCA}"/>
              </a:ext>
            </a:extLst>
          </p:cNvPr>
          <p:cNvSpPr txBox="1">
            <a:spLocks/>
          </p:cNvSpPr>
          <p:nvPr/>
        </p:nvSpPr>
        <p:spPr>
          <a:xfrm>
            <a:off x="-1" y="2983141"/>
            <a:ext cx="12191997" cy="70788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lgn="just">
              <a:buFont typeface="+mj-lt"/>
              <a:buAutoNum type="arabicPeriod" startAt="2"/>
            </a:pPr>
            <a:r>
              <a:rPr lang="ka-GE" sz="1800" dirty="0">
                <a:latin typeface="ALK Sanet" panose="02000506000000020004" pitchFamily="2" charset="0"/>
              </a:rPr>
              <a:t>მრავალშვილიანი დედების (ყოველ მე-3 და მომდევნო შვილის შეძენისას) ერთჯერადი მატერიალური დახმარება - პროგრამით ისარგებლა 188 ბენეფირიაცრმა, რომლის ბიუჯეტმა საერთო ჯამში შეადგინა 117 000 ლარი. </a:t>
            </a:r>
            <a:endParaRPr lang="en-GB" sz="1800" dirty="0">
              <a:latin typeface="ALK Sanet" panose="02000506000000020004" pitchFamily="2" charset="0"/>
            </a:endParaRPr>
          </a:p>
        </p:txBody>
      </p:sp>
      <p:sp>
        <p:nvSpPr>
          <p:cNvPr id="5" name="Rectangle 4">
            <a:extLst>
              <a:ext uri="{FF2B5EF4-FFF2-40B4-BE49-F238E27FC236}">
                <a16:creationId xmlns:a16="http://schemas.microsoft.com/office/drawing/2014/main" id="{5F6C3195-F166-4456-B0B5-A753E3046337}"/>
              </a:ext>
            </a:extLst>
          </p:cNvPr>
          <p:cNvSpPr/>
          <p:nvPr/>
        </p:nvSpPr>
        <p:spPr>
          <a:xfrm>
            <a:off x="0" y="3675639"/>
            <a:ext cx="12191995" cy="646331"/>
          </a:xfrm>
          <a:prstGeom prst="rect">
            <a:avLst/>
          </a:prstGeom>
        </p:spPr>
        <p:txBody>
          <a:bodyPr wrap="square">
            <a:spAutoFit/>
          </a:bodyPr>
          <a:lstStyle/>
          <a:p>
            <a:pPr marL="457200" indent="-457200" algn="just">
              <a:buFont typeface="+mj-lt"/>
              <a:buAutoNum type="arabicPeriod" startAt="3"/>
            </a:pPr>
            <a:r>
              <a:rPr lang="ka-GE" dirty="0">
                <a:latin typeface="ALK Sanet" panose="02000506000000020004" pitchFamily="2" charset="0"/>
              </a:rPr>
              <a:t>0-დან 200 000-მდე ქულის მქონე ოჯახებისათვის პირველ და მეორე ახალშობილზე    ერთჯერადი მატერიალური დახმარება - ბიუჯეტი </a:t>
            </a:r>
            <a:r>
              <a:rPr lang="en-US" dirty="0">
                <a:latin typeface="ALK Sanet" panose="02000506000000020004" pitchFamily="2" charset="0"/>
              </a:rPr>
              <a:t>12 000 </a:t>
            </a:r>
            <a:r>
              <a:rPr lang="ka-GE" dirty="0">
                <a:latin typeface="ALK Sanet" panose="02000506000000020004" pitchFamily="2" charset="0"/>
              </a:rPr>
              <a:t>ლარი, ბენეფიციარი - 34.</a:t>
            </a:r>
            <a:endParaRPr lang="en-GB" dirty="0">
              <a:latin typeface="ALK Sanet" panose="02000506000000020004" pitchFamily="2" charset="0"/>
            </a:endParaRPr>
          </a:p>
        </p:txBody>
      </p:sp>
      <p:sp>
        <p:nvSpPr>
          <p:cNvPr id="6" name="Rectangle 5">
            <a:extLst>
              <a:ext uri="{FF2B5EF4-FFF2-40B4-BE49-F238E27FC236}">
                <a16:creationId xmlns:a16="http://schemas.microsoft.com/office/drawing/2014/main" id="{F85C67E6-21D9-4F32-96DC-317D91894F85}"/>
              </a:ext>
            </a:extLst>
          </p:cNvPr>
          <p:cNvSpPr/>
          <p:nvPr/>
        </p:nvSpPr>
        <p:spPr>
          <a:xfrm>
            <a:off x="-1" y="4237738"/>
            <a:ext cx="12191995" cy="923330"/>
          </a:xfrm>
          <a:prstGeom prst="rect">
            <a:avLst/>
          </a:prstGeom>
        </p:spPr>
        <p:txBody>
          <a:bodyPr wrap="square">
            <a:spAutoFit/>
          </a:bodyPr>
          <a:lstStyle/>
          <a:p>
            <a:pPr marL="457200" indent="-457200" algn="just">
              <a:buFont typeface="+mj-lt"/>
              <a:buAutoNum type="arabicPeriod" startAt="4"/>
            </a:pPr>
            <a:r>
              <a:rPr lang="ka-GE" dirty="0">
                <a:latin typeface="ALK Sanet" panose="02000506000000020004" pitchFamily="2" charset="0"/>
              </a:rPr>
              <a:t>0-დან 100 000-მდე ქულის მქონე სოციალურად დაუცველი ოჯახებისათვის ოჯახის წევრის გარდაცვალებასთან დაკავშირებით ერთჯერადი მატერიალური დახმარება - დაკმაყოფილდა 57 ბენეფიციარი, თანხით </a:t>
            </a:r>
            <a:r>
              <a:rPr lang="en-US" dirty="0">
                <a:latin typeface="ALK Sanet" panose="02000506000000020004" pitchFamily="2" charset="0"/>
              </a:rPr>
              <a:t>3</a:t>
            </a:r>
            <a:r>
              <a:rPr lang="ka-GE" dirty="0">
                <a:latin typeface="ALK Sanet" panose="02000506000000020004" pitchFamily="2" charset="0"/>
              </a:rPr>
              <a:t>5</a:t>
            </a:r>
            <a:r>
              <a:rPr lang="en-US" dirty="0">
                <a:latin typeface="ALK Sanet" panose="02000506000000020004" pitchFamily="2" charset="0"/>
              </a:rPr>
              <a:t>0</a:t>
            </a:r>
            <a:r>
              <a:rPr lang="ka-GE" dirty="0">
                <a:latin typeface="ALK Sanet" panose="02000506000000020004" pitchFamily="2" charset="0"/>
              </a:rPr>
              <a:t>00 ლარი. </a:t>
            </a:r>
            <a:endParaRPr lang="en-GB" dirty="0">
              <a:latin typeface="ALK Sanet" panose="02000506000000020004" pitchFamily="2" charset="0"/>
            </a:endParaRPr>
          </a:p>
        </p:txBody>
      </p:sp>
      <p:sp>
        <p:nvSpPr>
          <p:cNvPr id="9" name="Rectangle 8">
            <a:extLst>
              <a:ext uri="{FF2B5EF4-FFF2-40B4-BE49-F238E27FC236}">
                <a16:creationId xmlns:a16="http://schemas.microsoft.com/office/drawing/2014/main" id="{E5EB1B62-73D6-44E8-9103-CB49AE7E5A42}"/>
              </a:ext>
            </a:extLst>
          </p:cNvPr>
          <p:cNvSpPr/>
          <p:nvPr/>
        </p:nvSpPr>
        <p:spPr>
          <a:xfrm>
            <a:off x="0" y="5076836"/>
            <a:ext cx="10786533" cy="923330"/>
          </a:xfrm>
          <a:prstGeom prst="rect">
            <a:avLst/>
          </a:prstGeom>
        </p:spPr>
        <p:txBody>
          <a:bodyPr wrap="square">
            <a:spAutoFit/>
          </a:bodyPr>
          <a:lstStyle/>
          <a:p>
            <a:pPr marL="457200" indent="-457200" algn="just">
              <a:buFont typeface="+mj-lt"/>
              <a:buAutoNum type="arabicPeriod" startAt="5"/>
            </a:pPr>
            <a:r>
              <a:rPr lang="ka-GE" dirty="0">
                <a:latin typeface="ALK Sanet" panose="02000506000000020004" pitchFamily="2" charset="0"/>
              </a:rPr>
              <a:t>სტიქიური მოვლენების შედეგად დაზარალებულ ოჯახებზე (ბინის ქირით უზრუნველყოფა) მატერიალური დახმარება“ – პროგრამით ისარგებლა 683 ბენეფიციარმა, დაფინანსდა </a:t>
            </a:r>
            <a:r>
              <a:rPr lang="en-US" dirty="0">
                <a:latin typeface="ALK Sanet" panose="02000506000000020004" pitchFamily="2" charset="0"/>
              </a:rPr>
              <a:t>918 000 </a:t>
            </a:r>
            <a:r>
              <a:rPr lang="ka-GE" dirty="0">
                <a:latin typeface="ALK Sanet" panose="02000506000000020004" pitchFamily="2" charset="0"/>
              </a:rPr>
              <a:t>ლარით;</a:t>
            </a:r>
            <a:endParaRPr lang="en-GB" dirty="0">
              <a:latin typeface="ALK Sanet" panose="02000506000000020004" pitchFamily="2" charset="0"/>
            </a:endParaRPr>
          </a:p>
        </p:txBody>
      </p:sp>
      <p:pic>
        <p:nvPicPr>
          <p:cNvPr id="11" name="Picture 10">
            <a:extLst>
              <a:ext uri="{FF2B5EF4-FFF2-40B4-BE49-F238E27FC236}">
                <a16:creationId xmlns:a16="http://schemas.microsoft.com/office/drawing/2014/main" id="{0A559CB6-93EF-4274-9131-8BC4D5458B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3" y="5452533"/>
            <a:ext cx="1405467" cy="1405467"/>
          </a:xfrm>
          <a:prstGeom prst="rect">
            <a:avLst/>
          </a:prstGeom>
        </p:spPr>
      </p:pic>
      <p:sp>
        <p:nvSpPr>
          <p:cNvPr id="12" name="Title 1">
            <a:extLst>
              <a:ext uri="{FF2B5EF4-FFF2-40B4-BE49-F238E27FC236}">
                <a16:creationId xmlns:a16="http://schemas.microsoft.com/office/drawing/2014/main" id="{5947F3C7-4D4E-4F4C-9FAD-2754F53EFFC0}"/>
              </a:ext>
            </a:extLst>
          </p:cNvPr>
          <p:cNvSpPr txBox="1">
            <a:spLocks/>
          </p:cNvSpPr>
          <p:nvPr/>
        </p:nvSpPr>
        <p:spPr>
          <a:xfrm>
            <a:off x="0" y="1"/>
            <a:ext cx="12191999" cy="1422399"/>
          </a:xfrm>
          <a:prstGeom prst="rect">
            <a:avLst/>
          </a:prstGeom>
        </p:spPr>
        <p:txBody>
          <a:bodyPr vert="horz" lIns="91440" tIns="45720" rIns="91440" bIns="45720" rtlCol="0" anchor="b">
            <a:normAutofit fontScale="5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5400" dirty="0">
                <a:solidFill>
                  <a:schemeClr val="tx2"/>
                </a:solidFill>
                <a:latin typeface="ALK Sanet" panose="02000506000000020004" pitchFamily="2" charset="0"/>
              </a:rPr>
              <a:t>ხელვაჩაურის მუნიციპალიტეტის მერიის </a:t>
            </a:r>
          </a:p>
          <a:p>
            <a:r>
              <a:rPr lang="ka-GE" sz="5400" dirty="0">
                <a:solidFill>
                  <a:schemeClr val="tx2"/>
                </a:solidFill>
                <a:latin typeface="ALK Sanet" panose="02000506000000020004" pitchFamily="2" charset="0"/>
              </a:rPr>
              <a:t>2022 წლის ანგარიში </a:t>
            </a:r>
          </a:p>
          <a:p>
            <a:endParaRPr lang="ka-GE" sz="3600" dirty="0">
              <a:solidFill>
                <a:schemeClr val="tx2"/>
              </a:solidFill>
              <a:latin typeface="ALK Sanet" panose="02000506000000020004" pitchFamily="2" charset="0"/>
            </a:endParaRPr>
          </a:p>
          <a:p>
            <a:r>
              <a:rPr lang="ka-GE" sz="5700" dirty="0">
                <a:solidFill>
                  <a:schemeClr val="bg1"/>
                </a:solidFill>
                <a:highlight>
                  <a:srgbClr val="008080"/>
                </a:highlight>
                <a:latin typeface="ALK Sanet" panose="02000506000000020004" pitchFamily="2" charset="0"/>
              </a:rPr>
              <a:t>ჯანმრთელობისა და სოციალური დაცვის პოლიტიკა</a:t>
            </a:r>
            <a:endParaRPr lang="en-GB" sz="5700" dirty="0">
              <a:solidFill>
                <a:schemeClr val="bg1"/>
              </a:solidFill>
              <a:highlight>
                <a:srgbClr val="008080"/>
              </a:highlight>
              <a:latin typeface="ALK Sanet" panose="02000506000000020004" pitchFamily="2" charset="0"/>
            </a:endParaRPr>
          </a:p>
        </p:txBody>
      </p:sp>
      <p:sp>
        <p:nvSpPr>
          <p:cNvPr id="13" name="Title 1">
            <a:extLst>
              <a:ext uri="{FF2B5EF4-FFF2-40B4-BE49-F238E27FC236}">
                <a16:creationId xmlns:a16="http://schemas.microsoft.com/office/drawing/2014/main" id="{196411F9-29DB-4164-BFE4-895DB72585F7}"/>
              </a:ext>
            </a:extLst>
          </p:cNvPr>
          <p:cNvSpPr txBox="1">
            <a:spLocks/>
          </p:cNvSpPr>
          <p:nvPr/>
        </p:nvSpPr>
        <p:spPr>
          <a:xfrm>
            <a:off x="0" y="6003438"/>
            <a:ext cx="10786533" cy="73196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lgn="just">
              <a:buFont typeface="+mj-lt"/>
              <a:buAutoNum type="arabicPeriod" startAt="6"/>
            </a:pPr>
            <a:r>
              <a:rPr lang="ka-GE" sz="1800" dirty="0">
                <a:latin typeface="ALK Sanet" panose="02000506000000020004" pitchFamily="2" charset="0"/>
              </a:rPr>
              <a:t>უმწეო მდგომარეობაში მყოფ მოქალაქეთა ერთჯერადი უფასო კვებით უზრუნველყოფის პროგრამით 2021 წლის ნოემბრიდან დღემდე ისარგებლა 143 ბენეფიციარმა, ჯამში 121018 ლარი.</a:t>
            </a:r>
            <a:endParaRPr lang="en-GB" sz="1800" dirty="0">
              <a:latin typeface="ALK Sanet" panose="02000506000000020004" pitchFamily="2" charset="0"/>
            </a:endParaRPr>
          </a:p>
        </p:txBody>
      </p:sp>
    </p:spTree>
    <p:extLst>
      <p:ext uri="{BB962C8B-B14F-4D97-AF65-F5344CB8AC3E}">
        <p14:creationId xmlns:p14="http://schemas.microsoft.com/office/powerpoint/2010/main" val="765862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3A4190-4A43-4621-AABE-9DD93EB3996A}"/>
              </a:ext>
            </a:extLst>
          </p:cNvPr>
          <p:cNvSpPr/>
          <p:nvPr/>
        </p:nvSpPr>
        <p:spPr>
          <a:xfrm>
            <a:off x="1" y="1848284"/>
            <a:ext cx="12191999" cy="646331"/>
          </a:xfrm>
          <a:prstGeom prst="rect">
            <a:avLst/>
          </a:prstGeom>
        </p:spPr>
        <p:txBody>
          <a:bodyPr wrap="square">
            <a:spAutoFit/>
          </a:bodyPr>
          <a:lstStyle/>
          <a:p>
            <a:pPr marL="342900" indent="-342900" algn="just">
              <a:buFont typeface="+mj-lt"/>
              <a:buAutoNum type="arabicPeriod" startAt="7"/>
            </a:pPr>
            <a:r>
              <a:rPr lang="ka-GE" dirty="0">
                <a:latin typeface="ALK Sanet" panose="02000506000000020004" pitchFamily="2" charset="0"/>
              </a:rPr>
              <a:t> გაზიფიცირების პროგრამა 0-დან 100000 სარეიტინგო ქულის მქონე ოჯახებისათვის                     - პროგრამით ისარგებლა 29 ბენეფიციარმა, ბიუჯეტიდან დაფინანსდა 16000 ლარით.</a:t>
            </a:r>
            <a:endParaRPr lang="en-GB" dirty="0">
              <a:latin typeface="ALK Sanet" panose="02000506000000020004" pitchFamily="2" charset="0"/>
            </a:endParaRPr>
          </a:p>
        </p:txBody>
      </p:sp>
      <p:sp>
        <p:nvSpPr>
          <p:cNvPr id="9" name="Rectangle 8">
            <a:extLst>
              <a:ext uri="{FF2B5EF4-FFF2-40B4-BE49-F238E27FC236}">
                <a16:creationId xmlns:a16="http://schemas.microsoft.com/office/drawing/2014/main" id="{5A110677-237D-4984-8AF5-7BDFCF869CAC}"/>
              </a:ext>
            </a:extLst>
          </p:cNvPr>
          <p:cNvSpPr/>
          <p:nvPr/>
        </p:nvSpPr>
        <p:spPr>
          <a:xfrm>
            <a:off x="2" y="2426545"/>
            <a:ext cx="12191998" cy="646331"/>
          </a:xfrm>
          <a:prstGeom prst="rect">
            <a:avLst/>
          </a:prstGeom>
        </p:spPr>
        <p:txBody>
          <a:bodyPr wrap="square">
            <a:spAutoFit/>
          </a:bodyPr>
          <a:lstStyle/>
          <a:p>
            <a:pPr marL="457200" indent="-457200" algn="just">
              <a:buFont typeface="+mj-lt"/>
              <a:buAutoNum type="arabicPeriod" startAt="8"/>
            </a:pPr>
            <a:r>
              <a:rPr lang="ka-GE" dirty="0">
                <a:latin typeface="ALK Sanet" panose="02000506000000020004" pitchFamily="2" charset="0"/>
              </a:rPr>
              <a:t>ომის ვეტერანებსა და დაღუპულთა ოჯახის წევრებზე დახმარება და სადღესასწაულო დღეების ორგანიზება - პროგრამით გათვალისწინებული იქნა 3600 ლარი.</a:t>
            </a:r>
            <a:endParaRPr lang="en-GB" dirty="0">
              <a:latin typeface="ALK Sanet" panose="02000506000000020004" pitchFamily="2" charset="0"/>
            </a:endParaRPr>
          </a:p>
        </p:txBody>
      </p:sp>
      <p:sp>
        <p:nvSpPr>
          <p:cNvPr id="10" name="Rectangle 9">
            <a:extLst>
              <a:ext uri="{FF2B5EF4-FFF2-40B4-BE49-F238E27FC236}">
                <a16:creationId xmlns:a16="http://schemas.microsoft.com/office/drawing/2014/main" id="{AB9369AC-D4C7-4EE6-9DA6-742ACE189127}"/>
              </a:ext>
            </a:extLst>
          </p:cNvPr>
          <p:cNvSpPr/>
          <p:nvPr/>
        </p:nvSpPr>
        <p:spPr>
          <a:xfrm>
            <a:off x="3" y="3006051"/>
            <a:ext cx="12191997" cy="923330"/>
          </a:xfrm>
          <a:prstGeom prst="rect">
            <a:avLst/>
          </a:prstGeom>
        </p:spPr>
        <p:txBody>
          <a:bodyPr wrap="square">
            <a:spAutoFit/>
          </a:bodyPr>
          <a:lstStyle/>
          <a:p>
            <a:pPr marL="457200" indent="-457200" algn="just">
              <a:buFont typeface="+mj-lt"/>
              <a:buAutoNum type="arabicPeriod" startAt="9"/>
            </a:pPr>
            <a:r>
              <a:rPr lang="ka-GE" dirty="0">
                <a:latin typeface="ALK Sanet" panose="02000506000000020004" pitchFamily="2" charset="0"/>
              </a:rPr>
              <a:t>მრავალშვილიანი და დედ-მამით ობოლ ბავშვთა (18 წლამდე ასაკის ბავშვები) ოჯახებისათვის ერთჯერადი მატერიალური დახმარება - პროგრამით ისარგებლა 24 მრავალშვილიანმა ოჯახმა, თითოეულს გაეწია 1000 ლარიანი დახმარება.</a:t>
            </a:r>
            <a:endParaRPr lang="en-GB" dirty="0">
              <a:latin typeface="ALK Sanet" panose="02000506000000020004" pitchFamily="2" charset="0"/>
            </a:endParaRPr>
          </a:p>
        </p:txBody>
      </p:sp>
      <p:sp>
        <p:nvSpPr>
          <p:cNvPr id="12" name="Rectangle 11">
            <a:extLst>
              <a:ext uri="{FF2B5EF4-FFF2-40B4-BE49-F238E27FC236}">
                <a16:creationId xmlns:a16="http://schemas.microsoft.com/office/drawing/2014/main" id="{F71AA7BC-EF0E-4EA9-A64C-3A3D11343C5A}"/>
              </a:ext>
            </a:extLst>
          </p:cNvPr>
          <p:cNvSpPr/>
          <p:nvPr/>
        </p:nvSpPr>
        <p:spPr>
          <a:xfrm>
            <a:off x="4" y="3853205"/>
            <a:ext cx="12191996" cy="646331"/>
          </a:xfrm>
          <a:prstGeom prst="rect">
            <a:avLst/>
          </a:prstGeom>
        </p:spPr>
        <p:txBody>
          <a:bodyPr wrap="square">
            <a:spAutoFit/>
          </a:bodyPr>
          <a:lstStyle/>
          <a:p>
            <a:pPr marL="457200" indent="-457200" algn="just">
              <a:buFont typeface="+mj-lt"/>
              <a:buAutoNum type="arabicPeriod" startAt="10"/>
            </a:pPr>
            <a:r>
              <a:rPr lang="ka-GE" dirty="0">
                <a:latin typeface="ALK Sanet" panose="02000506000000020004" pitchFamily="2" charset="0"/>
              </a:rPr>
              <a:t>დიალიზით მოსარგებლე პირთა ტრანსპორტირების ხარჯით უზრუნველყოფა - 36751 ლარით დახმარეგა გაერწია 255 ბენეფიციარს.</a:t>
            </a:r>
            <a:endParaRPr lang="en-GB" dirty="0">
              <a:latin typeface="ALK Sanet" panose="02000506000000020004" pitchFamily="2" charset="0"/>
            </a:endParaRPr>
          </a:p>
        </p:txBody>
      </p:sp>
      <p:sp>
        <p:nvSpPr>
          <p:cNvPr id="13" name="Rectangle 12">
            <a:extLst>
              <a:ext uri="{FF2B5EF4-FFF2-40B4-BE49-F238E27FC236}">
                <a16:creationId xmlns:a16="http://schemas.microsoft.com/office/drawing/2014/main" id="{C20B5B59-1624-439C-B19B-928353176457}"/>
              </a:ext>
            </a:extLst>
          </p:cNvPr>
          <p:cNvSpPr/>
          <p:nvPr/>
        </p:nvSpPr>
        <p:spPr>
          <a:xfrm>
            <a:off x="4" y="4474700"/>
            <a:ext cx="12191996" cy="646331"/>
          </a:xfrm>
          <a:prstGeom prst="rect">
            <a:avLst/>
          </a:prstGeom>
        </p:spPr>
        <p:txBody>
          <a:bodyPr wrap="square">
            <a:spAutoFit/>
          </a:bodyPr>
          <a:lstStyle/>
          <a:p>
            <a:pPr marL="457200" indent="-457200" algn="just">
              <a:buFont typeface="+mj-lt"/>
              <a:buAutoNum type="arabicPeriod" startAt="11"/>
            </a:pPr>
            <a:r>
              <a:rPr lang="ka-GE" dirty="0">
                <a:latin typeface="ALK Sanet" panose="02000506000000020004" pitchFamily="2" charset="0"/>
              </a:rPr>
              <a:t>ბავშვთა აბილიტაცია/რეაბილიტაციაში ჩართულ ბენეფიციართა ტრანსპორტირების ხელშეწყობა - პროგრამით დაინანსდა 269 ბენეფიციარი, თანხა 68 280 ლარი.</a:t>
            </a:r>
            <a:endParaRPr lang="en-GB" dirty="0">
              <a:latin typeface="ALK Sanet" panose="02000506000000020004" pitchFamily="2" charset="0"/>
            </a:endParaRPr>
          </a:p>
        </p:txBody>
      </p:sp>
      <p:pic>
        <p:nvPicPr>
          <p:cNvPr id="11" name="Picture 10">
            <a:extLst>
              <a:ext uri="{FF2B5EF4-FFF2-40B4-BE49-F238E27FC236}">
                <a16:creationId xmlns:a16="http://schemas.microsoft.com/office/drawing/2014/main" id="{01AE3129-27FF-4E53-90E3-5AC3ECDE76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3" y="5452533"/>
            <a:ext cx="1405467" cy="1405467"/>
          </a:xfrm>
          <a:prstGeom prst="rect">
            <a:avLst/>
          </a:prstGeom>
        </p:spPr>
      </p:pic>
      <p:sp>
        <p:nvSpPr>
          <p:cNvPr id="15" name="Title 1">
            <a:extLst>
              <a:ext uri="{FF2B5EF4-FFF2-40B4-BE49-F238E27FC236}">
                <a16:creationId xmlns:a16="http://schemas.microsoft.com/office/drawing/2014/main" id="{FD669269-9B8E-4953-952B-8AC0A5B1476E}"/>
              </a:ext>
            </a:extLst>
          </p:cNvPr>
          <p:cNvSpPr txBox="1">
            <a:spLocks/>
          </p:cNvSpPr>
          <p:nvPr/>
        </p:nvSpPr>
        <p:spPr>
          <a:xfrm>
            <a:off x="0" y="1"/>
            <a:ext cx="12191999" cy="1422399"/>
          </a:xfrm>
          <a:prstGeom prst="rect">
            <a:avLst/>
          </a:prstGeom>
        </p:spPr>
        <p:txBody>
          <a:bodyPr vert="horz" lIns="91440" tIns="45720" rIns="91440" bIns="45720" rtlCol="0" anchor="b">
            <a:normAutofit fontScale="5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5400" dirty="0">
                <a:solidFill>
                  <a:schemeClr val="tx2"/>
                </a:solidFill>
                <a:latin typeface="ALK Sanet" panose="02000506000000020004" pitchFamily="2" charset="0"/>
              </a:rPr>
              <a:t>ხელვაჩაურის მუნიციპალიტეტის მერიის </a:t>
            </a:r>
          </a:p>
          <a:p>
            <a:r>
              <a:rPr lang="ka-GE" sz="5400" dirty="0">
                <a:solidFill>
                  <a:schemeClr val="tx2"/>
                </a:solidFill>
                <a:latin typeface="ALK Sanet" panose="02000506000000020004" pitchFamily="2" charset="0"/>
              </a:rPr>
              <a:t>2022 წლის ანგარიში </a:t>
            </a:r>
          </a:p>
          <a:p>
            <a:endParaRPr lang="ka-GE" sz="3600" dirty="0">
              <a:solidFill>
                <a:schemeClr val="tx2"/>
              </a:solidFill>
              <a:latin typeface="ALK Sanet" panose="02000506000000020004" pitchFamily="2" charset="0"/>
            </a:endParaRPr>
          </a:p>
          <a:p>
            <a:r>
              <a:rPr lang="ka-GE" sz="5700" dirty="0">
                <a:solidFill>
                  <a:schemeClr val="bg1"/>
                </a:solidFill>
                <a:highlight>
                  <a:srgbClr val="008080"/>
                </a:highlight>
                <a:latin typeface="ALK Sanet" panose="02000506000000020004" pitchFamily="2" charset="0"/>
              </a:rPr>
              <a:t>ჯანმრთელობისა და სოციალური დაცვის პოლიტიკა</a:t>
            </a:r>
            <a:endParaRPr lang="en-GB" sz="5700" dirty="0">
              <a:solidFill>
                <a:schemeClr val="bg1"/>
              </a:solidFill>
              <a:highlight>
                <a:srgbClr val="008080"/>
              </a:highlight>
              <a:latin typeface="ALK Sanet" panose="02000506000000020004" pitchFamily="2" charset="0"/>
            </a:endParaRPr>
          </a:p>
        </p:txBody>
      </p:sp>
      <p:sp>
        <p:nvSpPr>
          <p:cNvPr id="16" name="Rectangle 15">
            <a:extLst>
              <a:ext uri="{FF2B5EF4-FFF2-40B4-BE49-F238E27FC236}">
                <a16:creationId xmlns:a16="http://schemas.microsoft.com/office/drawing/2014/main" id="{0A2B466A-1E82-45BA-AFA8-0D4D1CF83DF3}"/>
              </a:ext>
            </a:extLst>
          </p:cNvPr>
          <p:cNvSpPr/>
          <p:nvPr/>
        </p:nvSpPr>
        <p:spPr>
          <a:xfrm>
            <a:off x="0" y="5077797"/>
            <a:ext cx="12192000" cy="646331"/>
          </a:xfrm>
          <a:prstGeom prst="rect">
            <a:avLst/>
          </a:prstGeom>
        </p:spPr>
        <p:txBody>
          <a:bodyPr wrap="square">
            <a:spAutoFit/>
          </a:bodyPr>
          <a:lstStyle/>
          <a:p>
            <a:pPr algn="just"/>
            <a:r>
              <a:rPr lang="ka-GE" dirty="0">
                <a:latin typeface="ALK Sanet" panose="02000506000000020004" pitchFamily="2" charset="0"/>
              </a:rPr>
              <a:t>12. </a:t>
            </a:r>
            <a:r>
              <a:rPr lang="en-GB" dirty="0">
                <a:latin typeface="ALK Sanet" panose="02000506000000020004" pitchFamily="2" charset="0"/>
              </a:rPr>
              <a:t>0-დან-200 000-მდე </a:t>
            </a:r>
            <a:r>
              <a:rPr lang="en-GB" dirty="0" err="1">
                <a:latin typeface="ALK Sanet" panose="02000506000000020004" pitchFamily="2" charset="0"/>
              </a:rPr>
              <a:t>სარეიტინგო</a:t>
            </a:r>
            <a:r>
              <a:rPr lang="en-GB" dirty="0">
                <a:latin typeface="ALK Sanet" panose="02000506000000020004" pitchFamily="2" charset="0"/>
              </a:rPr>
              <a:t> </a:t>
            </a:r>
            <a:r>
              <a:rPr lang="en-GB" dirty="0" err="1">
                <a:latin typeface="ALK Sanet" panose="02000506000000020004" pitchFamily="2" charset="0"/>
              </a:rPr>
              <a:t>ქულის</a:t>
            </a:r>
            <a:r>
              <a:rPr lang="en-GB" dirty="0">
                <a:latin typeface="ALK Sanet" panose="02000506000000020004" pitchFamily="2" charset="0"/>
              </a:rPr>
              <a:t> </a:t>
            </a:r>
            <a:r>
              <a:rPr lang="en-GB" dirty="0" err="1">
                <a:latin typeface="ALK Sanet" panose="02000506000000020004" pitchFamily="2" charset="0"/>
              </a:rPr>
              <a:t>მქონე</a:t>
            </a:r>
            <a:r>
              <a:rPr lang="en-GB" dirty="0">
                <a:latin typeface="ALK Sanet" panose="02000506000000020004" pitchFamily="2" charset="0"/>
              </a:rPr>
              <a:t>, </a:t>
            </a:r>
            <a:r>
              <a:rPr lang="en-GB" dirty="0" err="1">
                <a:latin typeface="ALK Sanet" panose="02000506000000020004" pitchFamily="2" charset="0"/>
              </a:rPr>
              <a:t>მოვლის</a:t>
            </a:r>
            <a:r>
              <a:rPr lang="en-GB" dirty="0">
                <a:latin typeface="ALK Sanet" panose="02000506000000020004" pitchFamily="2" charset="0"/>
              </a:rPr>
              <a:t> </a:t>
            </a:r>
            <a:r>
              <a:rPr lang="en-GB" dirty="0" err="1">
                <a:latin typeface="ALK Sanet" panose="02000506000000020004" pitchFamily="2" charset="0"/>
              </a:rPr>
              <a:t>საჭიროების</a:t>
            </a:r>
            <a:r>
              <a:rPr lang="en-GB" dirty="0">
                <a:latin typeface="ALK Sanet" panose="02000506000000020004" pitchFamily="2" charset="0"/>
              </a:rPr>
              <a:t> </a:t>
            </a:r>
            <a:r>
              <a:rPr lang="en-GB" dirty="0" err="1">
                <a:latin typeface="ALK Sanet" panose="02000506000000020004" pitchFamily="2" charset="0"/>
              </a:rPr>
              <a:t>პირთა</a:t>
            </a:r>
            <a:r>
              <a:rPr lang="ka-GE" dirty="0">
                <a:latin typeface="ALK Sanet" panose="02000506000000020004" pitchFamily="2" charset="0"/>
              </a:rPr>
              <a:t> </a:t>
            </a:r>
            <a:r>
              <a:rPr lang="en-GB" dirty="0" err="1">
                <a:latin typeface="ALK Sanet" panose="02000506000000020004" pitchFamily="2" charset="0"/>
              </a:rPr>
              <a:t>დახმარება</a:t>
            </a:r>
            <a:r>
              <a:rPr lang="ka-GE" dirty="0">
                <a:latin typeface="ALK Sanet" panose="02000506000000020004" pitchFamily="2" charset="0"/>
              </a:rPr>
              <a:t> -           პროგრამით იასრგებლა 269 ბენეფიციარმა</a:t>
            </a:r>
            <a:r>
              <a:rPr lang="en-US" dirty="0">
                <a:latin typeface="ALK Sanet" panose="02000506000000020004" pitchFamily="2" charset="0"/>
              </a:rPr>
              <a:t>, </a:t>
            </a:r>
            <a:r>
              <a:rPr lang="ka-GE" dirty="0">
                <a:latin typeface="ALK Sanet" panose="02000506000000020004" pitchFamily="2" charset="0"/>
              </a:rPr>
              <a:t>დაფინანსება 76 680 ლარი.</a:t>
            </a:r>
            <a:endParaRPr lang="en-GB" dirty="0">
              <a:latin typeface="ALK Sanet" panose="02000506000000020004" pitchFamily="2" charset="0"/>
            </a:endParaRPr>
          </a:p>
        </p:txBody>
      </p:sp>
      <p:sp>
        <p:nvSpPr>
          <p:cNvPr id="18" name="Rectangle 17">
            <a:extLst>
              <a:ext uri="{FF2B5EF4-FFF2-40B4-BE49-F238E27FC236}">
                <a16:creationId xmlns:a16="http://schemas.microsoft.com/office/drawing/2014/main" id="{8BFC3F6B-E8A1-47B0-9EA4-4561DE718B4E}"/>
              </a:ext>
            </a:extLst>
          </p:cNvPr>
          <p:cNvSpPr/>
          <p:nvPr/>
        </p:nvSpPr>
        <p:spPr>
          <a:xfrm>
            <a:off x="0" y="5680894"/>
            <a:ext cx="11057467" cy="646331"/>
          </a:xfrm>
          <a:prstGeom prst="rect">
            <a:avLst/>
          </a:prstGeom>
        </p:spPr>
        <p:txBody>
          <a:bodyPr wrap="square">
            <a:spAutoFit/>
          </a:bodyPr>
          <a:lstStyle/>
          <a:p>
            <a:pPr algn="just"/>
            <a:r>
              <a:rPr lang="ka-GE" dirty="0">
                <a:latin typeface="ALK Sanet" panose="02000506000000020004" pitchFamily="2" charset="0"/>
              </a:rPr>
              <a:t>13. </a:t>
            </a:r>
            <a:r>
              <a:rPr lang="en-GB" dirty="0" err="1">
                <a:latin typeface="ALK Sanet" panose="02000506000000020004" pitchFamily="2" charset="0"/>
              </a:rPr>
              <a:t>პარკინსონით</a:t>
            </a:r>
            <a:r>
              <a:rPr lang="en-GB" dirty="0">
                <a:latin typeface="ALK Sanet" panose="02000506000000020004" pitchFamily="2" charset="0"/>
              </a:rPr>
              <a:t> </a:t>
            </a:r>
            <a:r>
              <a:rPr lang="en-GB" dirty="0" err="1">
                <a:latin typeface="ALK Sanet" panose="02000506000000020004" pitchFamily="2" charset="0"/>
              </a:rPr>
              <a:t>დაავადებულ</a:t>
            </a:r>
            <a:r>
              <a:rPr lang="en-GB" dirty="0">
                <a:latin typeface="ALK Sanet" panose="02000506000000020004" pitchFamily="2" charset="0"/>
              </a:rPr>
              <a:t> </a:t>
            </a:r>
            <a:r>
              <a:rPr lang="en-GB" dirty="0" err="1">
                <a:latin typeface="ALK Sanet" panose="02000506000000020004" pitchFamily="2" charset="0"/>
              </a:rPr>
              <a:t>პირთა</a:t>
            </a:r>
            <a:r>
              <a:rPr lang="en-GB" dirty="0">
                <a:latin typeface="ALK Sanet" panose="02000506000000020004" pitchFamily="2" charset="0"/>
              </a:rPr>
              <a:t> </a:t>
            </a:r>
            <a:r>
              <a:rPr lang="en-GB" dirty="0" err="1">
                <a:latin typeface="ALK Sanet" panose="02000506000000020004" pitchFamily="2" charset="0"/>
              </a:rPr>
              <a:t>სპეციფიკური</a:t>
            </a:r>
            <a:r>
              <a:rPr lang="en-GB" dirty="0">
                <a:latin typeface="ALK Sanet" panose="02000506000000020004" pitchFamily="2" charset="0"/>
              </a:rPr>
              <a:t> </a:t>
            </a:r>
            <a:r>
              <a:rPr lang="en-GB" dirty="0" err="1">
                <a:latin typeface="ALK Sanet" panose="02000506000000020004" pitchFamily="2" charset="0"/>
              </a:rPr>
              <a:t>მედიკამენტებით</a:t>
            </a:r>
            <a:r>
              <a:rPr lang="ka-GE" dirty="0">
                <a:latin typeface="ALK Sanet" panose="02000506000000020004" pitchFamily="2" charset="0"/>
              </a:rPr>
              <a:t> </a:t>
            </a:r>
            <a:r>
              <a:rPr lang="en-GB" dirty="0" err="1">
                <a:latin typeface="ALK Sanet" panose="02000506000000020004" pitchFamily="2" charset="0"/>
              </a:rPr>
              <a:t>უზრუნველყოფა</a:t>
            </a:r>
            <a:r>
              <a:rPr lang="ka-GE" dirty="0">
                <a:latin typeface="ALK Sanet" panose="02000506000000020004" pitchFamily="2" charset="0"/>
              </a:rPr>
              <a:t> - პროგრამით ისარგებლა 76 ბენეფიციარმა, თანხა 13 384 ლარი.</a:t>
            </a:r>
            <a:endParaRPr lang="en-GB" dirty="0">
              <a:latin typeface="ALK Sanet" panose="02000506000000020004" pitchFamily="2" charset="0"/>
            </a:endParaRPr>
          </a:p>
        </p:txBody>
      </p:sp>
    </p:spTree>
    <p:extLst>
      <p:ext uri="{BB962C8B-B14F-4D97-AF65-F5344CB8AC3E}">
        <p14:creationId xmlns:p14="http://schemas.microsoft.com/office/powerpoint/2010/main" val="2617675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D82451-ACE1-4856-B231-C670655B7F87}"/>
              </a:ext>
            </a:extLst>
          </p:cNvPr>
          <p:cNvSpPr/>
          <p:nvPr/>
        </p:nvSpPr>
        <p:spPr>
          <a:xfrm>
            <a:off x="-1043" y="1733938"/>
            <a:ext cx="12191999" cy="646331"/>
          </a:xfrm>
          <a:prstGeom prst="rect">
            <a:avLst/>
          </a:prstGeom>
        </p:spPr>
        <p:txBody>
          <a:bodyPr wrap="square">
            <a:spAutoFit/>
          </a:bodyPr>
          <a:lstStyle/>
          <a:p>
            <a:pPr algn="just"/>
            <a:r>
              <a:rPr lang="ka-GE" dirty="0">
                <a:latin typeface="ALK Sanet" panose="02000506000000020004" pitchFamily="2" charset="0"/>
              </a:rPr>
              <a:t>14. </a:t>
            </a:r>
            <a:r>
              <a:rPr lang="en-GB" dirty="0" err="1">
                <a:latin typeface="ALK Sanet" panose="02000506000000020004" pitchFamily="2" charset="0"/>
              </a:rPr>
              <a:t>სოფლის</a:t>
            </a:r>
            <a:r>
              <a:rPr lang="en-GB" dirty="0">
                <a:latin typeface="ALK Sanet" panose="02000506000000020004" pitchFamily="2" charset="0"/>
              </a:rPr>
              <a:t> </a:t>
            </a:r>
            <a:r>
              <a:rPr lang="en-GB" dirty="0" err="1">
                <a:latin typeface="ALK Sanet" panose="02000506000000020004" pitchFamily="2" charset="0"/>
              </a:rPr>
              <a:t>მოსახლეობის</a:t>
            </a:r>
            <a:r>
              <a:rPr lang="en-GB" dirty="0">
                <a:latin typeface="ALK Sanet" panose="02000506000000020004" pitchFamily="2" charset="0"/>
              </a:rPr>
              <a:t> </a:t>
            </a:r>
            <a:r>
              <a:rPr lang="en-GB" dirty="0" err="1">
                <a:latin typeface="ALK Sanet" panose="02000506000000020004" pitchFamily="2" charset="0"/>
              </a:rPr>
              <a:t>ექიმამდელი</a:t>
            </a:r>
            <a:r>
              <a:rPr lang="en-GB" dirty="0">
                <a:latin typeface="ALK Sanet" panose="02000506000000020004" pitchFamily="2" charset="0"/>
              </a:rPr>
              <a:t> </a:t>
            </a:r>
            <a:r>
              <a:rPr lang="en-GB" dirty="0" err="1">
                <a:latin typeface="ALK Sanet" panose="02000506000000020004" pitchFamily="2" charset="0"/>
              </a:rPr>
              <a:t>სამედიცინო</a:t>
            </a:r>
            <a:r>
              <a:rPr lang="en-GB" dirty="0">
                <a:latin typeface="ALK Sanet" panose="02000506000000020004" pitchFamily="2" charset="0"/>
              </a:rPr>
              <a:t> </a:t>
            </a:r>
            <a:r>
              <a:rPr lang="en-GB" dirty="0" err="1">
                <a:latin typeface="ALK Sanet" panose="02000506000000020004" pitchFamily="2" charset="0"/>
              </a:rPr>
              <a:t>დახმარების</a:t>
            </a:r>
            <a:r>
              <a:rPr lang="en-GB" dirty="0">
                <a:latin typeface="ALK Sanet" panose="02000506000000020004" pitchFamily="2" charset="0"/>
              </a:rPr>
              <a:t> </a:t>
            </a:r>
            <a:r>
              <a:rPr lang="en-GB" dirty="0" err="1">
                <a:latin typeface="ALK Sanet" panose="02000506000000020004" pitchFamily="2" charset="0"/>
              </a:rPr>
              <a:t>ხელშეწყობა</a:t>
            </a:r>
            <a:r>
              <a:rPr lang="ka-GE" dirty="0">
                <a:latin typeface="ALK Sanet" panose="02000506000000020004" pitchFamily="2" charset="0"/>
              </a:rPr>
              <a:t> - ბიუჯეტიდან დაფინანსებული იქნა 179 200 ლარით.</a:t>
            </a:r>
            <a:endParaRPr lang="en-GB" dirty="0">
              <a:latin typeface="ALK Sanet" panose="02000506000000020004" pitchFamily="2" charset="0"/>
            </a:endParaRPr>
          </a:p>
        </p:txBody>
      </p:sp>
      <p:sp>
        <p:nvSpPr>
          <p:cNvPr id="10" name="Rectangle 9">
            <a:extLst>
              <a:ext uri="{FF2B5EF4-FFF2-40B4-BE49-F238E27FC236}">
                <a16:creationId xmlns:a16="http://schemas.microsoft.com/office/drawing/2014/main" id="{0264A373-9C81-427D-8437-E9BCF688D81B}"/>
              </a:ext>
            </a:extLst>
          </p:cNvPr>
          <p:cNvSpPr/>
          <p:nvPr/>
        </p:nvSpPr>
        <p:spPr>
          <a:xfrm>
            <a:off x="-1044" y="2352961"/>
            <a:ext cx="12191999" cy="646331"/>
          </a:xfrm>
          <a:prstGeom prst="rect">
            <a:avLst/>
          </a:prstGeom>
        </p:spPr>
        <p:txBody>
          <a:bodyPr wrap="square">
            <a:spAutoFit/>
          </a:bodyPr>
          <a:lstStyle/>
          <a:p>
            <a:pPr algn="just"/>
            <a:r>
              <a:rPr lang="ka-GE" dirty="0">
                <a:latin typeface="ALK Sanet" panose="02000506000000020004" pitchFamily="2" charset="0"/>
              </a:rPr>
              <a:t>15. </a:t>
            </a:r>
            <a:r>
              <a:rPr lang="en-GB" dirty="0" err="1">
                <a:latin typeface="ALK Sanet" panose="02000506000000020004" pitchFamily="2" charset="0"/>
              </a:rPr>
              <a:t>მოწყვლადი</a:t>
            </a:r>
            <a:r>
              <a:rPr lang="en-GB" dirty="0">
                <a:latin typeface="ALK Sanet" panose="02000506000000020004" pitchFamily="2" charset="0"/>
              </a:rPr>
              <a:t> </a:t>
            </a:r>
            <a:r>
              <a:rPr lang="en-GB" dirty="0" err="1">
                <a:latin typeface="ALK Sanet" panose="02000506000000020004" pitchFamily="2" charset="0"/>
              </a:rPr>
              <a:t>სოციალური</a:t>
            </a:r>
            <a:r>
              <a:rPr lang="en-GB" dirty="0">
                <a:latin typeface="ALK Sanet" panose="02000506000000020004" pitchFamily="2" charset="0"/>
              </a:rPr>
              <a:t> </a:t>
            </a:r>
            <a:r>
              <a:rPr lang="en-GB" dirty="0" err="1">
                <a:latin typeface="ALK Sanet" panose="02000506000000020004" pitchFamily="2" charset="0"/>
              </a:rPr>
              <a:t>ჯგუფების</a:t>
            </a:r>
            <a:r>
              <a:rPr lang="en-GB" dirty="0">
                <a:latin typeface="ALK Sanet" panose="02000506000000020004" pitchFamily="2" charset="0"/>
              </a:rPr>
              <a:t> </a:t>
            </a:r>
            <a:r>
              <a:rPr lang="en-GB" dirty="0" err="1">
                <a:latin typeface="ALK Sanet" panose="02000506000000020004" pitchFamily="2" charset="0"/>
              </a:rPr>
              <a:t>ბენეფიციართა</a:t>
            </a:r>
            <a:r>
              <a:rPr lang="en-GB" dirty="0">
                <a:latin typeface="ALK Sanet" panose="02000506000000020004" pitchFamily="2" charset="0"/>
              </a:rPr>
              <a:t> </a:t>
            </a:r>
            <a:r>
              <a:rPr lang="en-GB" dirty="0" err="1">
                <a:latin typeface="ALK Sanet" panose="02000506000000020004" pitchFamily="2" charset="0"/>
              </a:rPr>
              <a:t>მედიკიამენტებით</a:t>
            </a:r>
            <a:r>
              <a:rPr lang="ka-GE" dirty="0">
                <a:latin typeface="ALK Sanet" panose="02000506000000020004" pitchFamily="2" charset="0"/>
              </a:rPr>
              <a:t> </a:t>
            </a:r>
            <a:r>
              <a:rPr lang="en-GB" dirty="0" err="1">
                <a:latin typeface="ALK Sanet" panose="02000506000000020004" pitchFamily="2" charset="0"/>
              </a:rPr>
              <a:t>უზრუნველყოფა</a:t>
            </a:r>
            <a:r>
              <a:rPr lang="en-GB" dirty="0">
                <a:latin typeface="ALK Sanet" panose="02000506000000020004" pitchFamily="2" charset="0"/>
              </a:rPr>
              <a:t>“ (200 </a:t>
            </a:r>
            <a:r>
              <a:rPr lang="en-GB" dirty="0" err="1">
                <a:latin typeface="ALK Sanet" panose="02000506000000020004" pitchFamily="2" charset="0"/>
              </a:rPr>
              <a:t>ლარიანი</a:t>
            </a:r>
            <a:r>
              <a:rPr lang="ka-GE" dirty="0">
                <a:latin typeface="ALK Sanet" panose="02000506000000020004" pitchFamily="2" charset="0"/>
              </a:rPr>
              <a:t> </a:t>
            </a:r>
            <a:r>
              <a:rPr lang="en-GB" dirty="0" err="1">
                <a:latin typeface="ALK Sanet" panose="02000506000000020004" pitchFamily="2" charset="0"/>
              </a:rPr>
              <a:t>ვაუჩერი</a:t>
            </a:r>
            <a:r>
              <a:rPr lang="en-GB" dirty="0">
                <a:latin typeface="ALK Sanet" panose="02000506000000020004" pitchFamily="2" charset="0"/>
              </a:rPr>
              <a:t>)</a:t>
            </a:r>
            <a:r>
              <a:rPr lang="ka-GE" dirty="0">
                <a:latin typeface="ALK Sanet" panose="02000506000000020004" pitchFamily="2" charset="0"/>
              </a:rPr>
              <a:t> - პროგრამით ისარგებლა 1760 ბენეფიციარმა, 520 000 ლარი.</a:t>
            </a:r>
            <a:endParaRPr lang="en-GB" dirty="0">
              <a:latin typeface="ALK Sanet" panose="02000506000000020004" pitchFamily="2" charset="0"/>
            </a:endParaRPr>
          </a:p>
        </p:txBody>
      </p:sp>
      <p:sp>
        <p:nvSpPr>
          <p:cNvPr id="11" name="Rectangle 10">
            <a:extLst>
              <a:ext uri="{FF2B5EF4-FFF2-40B4-BE49-F238E27FC236}">
                <a16:creationId xmlns:a16="http://schemas.microsoft.com/office/drawing/2014/main" id="{5A7792BA-C5A9-4119-BEFA-1F30F1E40BC0}"/>
              </a:ext>
            </a:extLst>
          </p:cNvPr>
          <p:cNvSpPr/>
          <p:nvPr/>
        </p:nvSpPr>
        <p:spPr>
          <a:xfrm>
            <a:off x="-1045" y="2969613"/>
            <a:ext cx="12191999" cy="646331"/>
          </a:xfrm>
          <a:prstGeom prst="rect">
            <a:avLst/>
          </a:prstGeom>
        </p:spPr>
        <p:txBody>
          <a:bodyPr wrap="square">
            <a:spAutoFit/>
          </a:bodyPr>
          <a:lstStyle/>
          <a:p>
            <a:pPr algn="just"/>
            <a:r>
              <a:rPr lang="ka-GE" dirty="0">
                <a:latin typeface="ALK Sanet" panose="02000506000000020004" pitchFamily="2" charset="0"/>
              </a:rPr>
              <a:t>16. </a:t>
            </a:r>
            <a:r>
              <a:rPr lang="en-GB" dirty="0" err="1">
                <a:latin typeface="ALK Sanet" panose="02000506000000020004" pitchFamily="2" charset="0"/>
              </a:rPr>
              <a:t>თემზე</a:t>
            </a:r>
            <a:r>
              <a:rPr lang="en-GB" dirty="0">
                <a:latin typeface="ALK Sanet" panose="02000506000000020004" pitchFamily="2" charset="0"/>
              </a:rPr>
              <a:t> </a:t>
            </a:r>
            <a:r>
              <a:rPr lang="en-GB" dirty="0" err="1">
                <a:latin typeface="ALK Sanet" panose="02000506000000020004" pitchFamily="2" charset="0"/>
              </a:rPr>
              <a:t>დაფუძნებული</a:t>
            </a:r>
            <a:r>
              <a:rPr lang="en-GB" dirty="0">
                <a:latin typeface="ALK Sanet" panose="02000506000000020004" pitchFamily="2" charset="0"/>
              </a:rPr>
              <a:t> </a:t>
            </a:r>
            <a:r>
              <a:rPr lang="en-GB" dirty="0" err="1">
                <a:latin typeface="ALK Sanet" panose="02000506000000020004" pitchFamily="2" charset="0"/>
              </a:rPr>
              <a:t>მობილური</a:t>
            </a:r>
            <a:r>
              <a:rPr lang="en-GB" dirty="0">
                <a:latin typeface="ALK Sanet" panose="02000506000000020004" pitchFamily="2" charset="0"/>
              </a:rPr>
              <a:t> </a:t>
            </a:r>
            <a:r>
              <a:rPr lang="en-GB" dirty="0" err="1">
                <a:latin typeface="ALK Sanet" panose="02000506000000020004" pitchFamily="2" charset="0"/>
              </a:rPr>
              <a:t>გუნდის</a:t>
            </a:r>
            <a:r>
              <a:rPr lang="en-GB" dirty="0">
                <a:latin typeface="ALK Sanet" panose="02000506000000020004" pitchFamily="2" charset="0"/>
              </a:rPr>
              <a:t> </a:t>
            </a:r>
            <a:r>
              <a:rPr lang="en-GB" dirty="0" err="1">
                <a:latin typeface="ALK Sanet" panose="02000506000000020004" pitchFamily="2" charset="0"/>
              </a:rPr>
              <a:t>მომსახურება</a:t>
            </a:r>
            <a:r>
              <a:rPr lang="en-GB" dirty="0">
                <a:latin typeface="ALK Sanet" panose="02000506000000020004" pitchFamily="2" charset="0"/>
              </a:rPr>
              <a:t> </a:t>
            </a:r>
            <a:r>
              <a:rPr lang="en-GB" dirty="0" err="1">
                <a:latin typeface="ALK Sanet" panose="02000506000000020004" pitchFamily="2" charset="0"/>
              </a:rPr>
              <a:t>მძიმე</a:t>
            </a:r>
            <a:r>
              <a:rPr lang="en-GB" dirty="0">
                <a:latin typeface="ALK Sanet" panose="02000506000000020004" pitchFamily="2" charset="0"/>
              </a:rPr>
              <a:t> </a:t>
            </a:r>
            <a:r>
              <a:rPr lang="en-GB" dirty="0" err="1">
                <a:latin typeface="ALK Sanet" panose="02000506000000020004" pitchFamily="2" charset="0"/>
              </a:rPr>
              <a:t>ფსიქიკური</a:t>
            </a:r>
            <a:r>
              <a:rPr lang="ka-GE" dirty="0">
                <a:latin typeface="ALK Sanet" panose="02000506000000020004" pitchFamily="2" charset="0"/>
              </a:rPr>
              <a:t> </a:t>
            </a:r>
            <a:r>
              <a:rPr lang="en-GB" dirty="0" err="1">
                <a:latin typeface="ALK Sanet" panose="02000506000000020004" pitchFamily="2" charset="0"/>
              </a:rPr>
              <a:t>აშლილობის</a:t>
            </a:r>
            <a:r>
              <a:rPr lang="en-GB" dirty="0">
                <a:latin typeface="ALK Sanet" panose="02000506000000020004" pitchFamily="2" charset="0"/>
              </a:rPr>
              <a:t> </a:t>
            </a:r>
            <a:r>
              <a:rPr lang="en-GB" dirty="0" err="1">
                <a:latin typeface="ALK Sanet" panose="02000506000000020004" pitchFamily="2" charset="0"/>
              </a:rPr>
              <a:t>მქონე</a:t>
            </a:r>
            <a:r>
              <a:rPr lang="en-GB" dirty="0">
                <a:latin typeface="ALK Sanet" panose="02000506000000020004" pitchFamily="2" charset="0"/>
              </a:rPr>
              <a:t> </a:t>
            </a:r>
            <a:r>
              <a:rPr lang="en-GB" dirty="0" err="1">
                <a:latin typeface="ALK Sanet" panose="02000506000000020004" pitchFamily="2" charset="0"/>
              </a:rPr>
              <a:t>პირთათვის</a:t>
            </a:r>
            <a:r>
              <a:rPr lang="ka-GE" dirty="0">
                <a:latin typeface="ALK Sanet" panose="02000506000000020004" pitchFamily="2" charset="0"/>
              </a:rPr>
              <a:t> - პროგრამით ისარგებლა 100 ბენეფიციარმა, თანხა 88 800 ლარი.</a:t>
            </a:r>
            <a:endParaRPr lang="en-GB" dirty="0">
              <a:latin typeface="ALK Sanet" panose="02000506000000020004" pitchFamily="2" charset="0"/>
            </a:endParaRPr>
          </a:p>
        </p:txBody>
      </p:sp>
      <p:sp>
        <p:nvSpPr>
          <p:cNvPr id="12" name="Rectangle 11">
            <a:extLst>
              <a:ext uri="{FF2B5EF4-FFF2-40B4-BE49-F238E27FC236}">
                <a16:creationId xmlns:a16="http://schemas.microsoft.com/office/drawing/2014/main" id="{2D466377-42D2-46D4-A374-F0C37F42FD63}"/>
              </a:ext>
            </a:extLst>
          </p:cNvPr>
          <p:cNvSpPr/>
          <p:nvPr/>
        </p:nvSpPr>
        <p:spPr>
          <a:xfrm>
            <a:off x="0" y="3604316"/>
            <a:ext cx="12190954" cy="646331"/>
          </a:xfrm>
          <a:prstGeom prst="rect">
            <a:avLst/>
          </a:prstGeom>
        </p:spPr>
        <p:txBody>
          <a:bodyPr wrap="square">
            <a:spAutoFit/>
          </a:bodyPr>
          <a:lstStyle/>
          <a:p>
            <a:pPr algn="just"/>
            <a:r>
              <a:rPr lang="ka-GE" dirty="0">
                <a:latin typeface="ALK Sanet" panose="02000506000000020004" pitchFamily="2" charset="0"/>
              </a:rPr>
              <a:t>17. </a:t>
            </a:r>
            <a:r>
              <a:rPr lang="en-GB" dirty="0" err="1">
                <a:latin typeface="ALK Sanet" panose="02000506000000020004" pitchFamily="2" charset="0"/>
              </a:rPr>
              <a:t>ფენილკენტონურიით</a:t>
            </a:r>
            <a:r>
              <a:rPr lang="en-GB" dirty="0">
                <a:latin typeface="ALK Sanet" panose="02000506000000020004" pitchFamily="2" charset="0"/>
              </a:rPr>
              <a:t> </a:t>
            </a:r>
            <a:r>
              <a:rPr lang="en-GB" dirty="0" err="1">
                <a:latin typeface="ALK Sanet" panose="02000506000000020004" pitchFamily="2" charset="0"/>
              </a:rPr>
              <a:t>დაავადებულ</a:t>
            </a:r>
            <a:r>
              <a:rPr lang="en-GB" dirty="0">
                <a:latin typeface="ALK Sanet" panose="02000506000000020004" pitchFamily="2" charset="0"/>
              </a:rPr>
              <a:t> </a:t>
            </a:r>
            <a:r>
              <a:rPr lang="en-GB" dirty="0" err="1">
                <a:latin typeface="ALK Sanet" panose="02000506000000020004" pitchFamily="2" charset="0"/>
              </a:rPr>
              <a:t>პირთა</a:t>
            </a:r>
            <a:r>
              <a:rPr lang="en-GB" dirty="0">
                <a:latin typeface="ALK Sanet" panose="02000506000000020004" pitchFamily="2" charset="0"/>
              </a:rPr>
              <a:t> </a:t>
            </a:r>
            <a:r>
              <a:rPr lang="en-GB" dirty="0" err="1">
                <a:latin typeface="ALK Sanet" panose="02000506000000020004" pitchFamily="2" charset="0"/>
              </a:rPr>
              <a:t>ერთჯერადი</a:t>
            </a:r>
            <a:r>
              <a:rPr lang="en-GB" dirty="0">
                <a:latin typeface="ALK Sanet" panose="02000506000000020004" pitchFamily="2" charset="0"/>
              </a:rPr>
              <a:t> </a:t>
            </a:r>
            <a:r>
              <a:rPr lang="en-GB" dirty="0" err="1">
                <a:latin typeface="ALK Sanet" panose="02000506000000020004" pitchFamily="2" charset="0"/>
              </a:rPr>
              <a:t>დახმარება</a:t>
            </a:r>
            <a:r>
              <a:rPr lang="ka-GE" dirty="0">
                <a:latin typeface="ALK Sanet" panose="02000506000000020004" pitchFamily="2" charset="0"/>
              </a:rPr>
              <a:t> - პროგრამით ისარგებლა 4 ბენეფიციარმა, საერთო ჯამში 5000 ლარის ოდენობით.</a:t>
            </a:r>
            <a:endParaRPr lang="en-GB" dirty="0">
              <a:latin typeface="ALK Sanet" panose="02000506000000020004" pitchFamily="2" charset="0"/>
            </a:endParaRPr>
          </a:p>
        </p:txBody>
      </p:sp>
      <p:sp>
        <p:nvSpPr>
          <p:cNvPr id="13" name="Rectangle 12">
            <a:extLst>
              <a:ext uri="{FF2B5EF4-FFF2-40B4-BE49-F238E27FC236}">
                <a16:creationId xmlns:a16="http://schemas.microsoft.com/office/drawing/2014/main" id="{A51E5354-08D8-4F14-B6CF-F4BD524DE956}"/>
              </a:ext>
            </a:extLst>
          </p:cNvPr>
          <p:cNvSpPr/>
          <p:nvPr/>
        </p:nvSpPr>
        <p:spPr>
          <a:xfrm>
            <a:off x="0" y="4249774"/>
            <a:ext cx="12190954" cy="646331"/>
          </a:xfrm>
          <a:prstGeom prst="rect">
            <a:avLst/>
          </a:prstGeom>
        </p:spPr>
        <p:txBody>
          <a:bodyPr wrap="square">
            <a:spAutoFit/>
          </a:bodyPr>
          <a:lstStyle/>
          <a:p>
            <a:pPr algn="just"/>
            <a:r>
              <a:rPr lang="ka-GE" dirty="0">
                <a:latin typeface="ALK Sanet" panose="02000506000000020004" pitchFamily="2" charset="0"/>
              </a:rPr>
              <a:t>18. სხვადასხვა სოციალური კატეგორიის მოსახლეობის სამედიცინო დახმარება - პროგრამის ბიუჯეტია 309 000 ლარი, დაკმაყოფილებულია 477 ბენეფიციარი. </a:t>
            </a:r>
            <a:endParaRPr lang="en-GB" dirty="0">
              <a:latin typeface="ALK Sanet" panose="02000506000000020004" pitchFamily="2" charset="0"/>
            </a:endParaRPr>
          </a:p>
        </p:txBody>
      </p:sp>
      <p:sp>
        <p:nvSpPr>
          <p:cNvPr id="14" name="Rectangle 13">
            <a:extLst>
              <a:ext uri="{FF2B5EF4-FFF2-40B4-BE49-F238E27FC236}">
                <a16:creationId xmlns:a16="http://schemas.microsoft.com/office/drawing/2014/main" id="{D60EFCCA-9B8D-4175-922C-FEB2115289C1}"/>
              </a:ext>
            </a:extLst>
          </p:cNvPr>
          <p:cNvSpPr/>
          <p:nvPr/>
        </p:nvSpPr>
        <p:spPr>
          <a:xfrm>
            <a:off x="-1045" y="4857579"/>
            <a:ext cx="12190954" cy="646331"/>
          </a:xfrm>
          <a:prstGeom prst="rect">
            <a:avLst/>
          </a:prstGeom>
        </p:spPr>
        <p:txBody>
          <a:bodyPr wrap="square">
            <a:spAutoFit/>
          </a:bodyPr>
          <a:lstStyle/>
          <a:p>
            <a:r>
              <a:rPr lang="ka-GE" dirty="0">
                <a:latin typeface="ALK Sanet" panose="02000506000000020004" pitchFamily="2" charset="0"/>
              </a:rPr>
              <a:t>19. პირველადი ჯანდაცვის ცენტრების ფუნქციონირების ხელშეწყობა - პროგრამა დაფინანსებული იქნა 24 860 ლარით. </a:t>
            </a:r>
            <a:endParaRPr lang="en-GB" dirty="0">
              <a:latin typeface="ALK Sanet" panose="02000506000000020004" pitchFamily="2" charset="0"/>
            </a:endParaRPr>
          </a:p>
        </p:txBody>
      </p:sp>
      <p:pic>
        <p:nvPicPr>
          <p:cNvPr id="16" name="Picture 15">
            <a:extLst>
              <a:ext uri="{FF2B5EF4-FFF2-40B4-BE49-F238E27FC236}">
                <a16:creationId xmlns:a16="http://schemas.microsoft.com/office/drawing/2014/main" id="{D7510922-E70B-4799-9860-D8257298D8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3" y="5452533"/>
            <a:ext cx="1405467" cy="1405467"/>
          </a:xfrm>
          <a:prstGeom prst="rect">
            <a:avLst/>
          </a:prstGeom>
        </p:spPr>
      </p:pic>
      <p:sp>
        <p:nvSpPr>
          <p:cNvPr id="17" name="Title 1">
            <a:extLst>
              <a:ext uri="{FF2B5EF4-FFF2-40B4-BE49-F238E27FC236}">
                <a16:creationId xmlns:a16="http://schemas.microsoft.com/office/drawing/2014/main" id="{57EA2380-F270-4FC8-A0E0-AB8C1BC27061}"/>
              </a:ext>
            </a:extLst>
          </p:cNvPr>
          <p:cNvSpPr txBox="1">
            <a:spLocks/>
          </p:cNvSpPr>
          <p:nvPr/>
        </p:nvSpPr>
        <p:spPr>
          <a:xfrm>
            <a:off x="0" y="1"/>
            <a:ext cx="12191999" cy="1422399"/>
          </a:xfrm>
          <a:prstGeom prst="rect">
            <a:avLst/>
          </a:prstGeom>
        </p:spPr>
        <p:txBody>
          <a:bodyPr vert="horz" lIns="91440" tIns="45720" rIns="91440" bIns="45720" rtlCol="0" anchor="b">
            <a:normAutofit fontScale="5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5400" dirty="0">
                <a:solidFill>
                  <a:schemeClr val="tx2"/>
                </a:solidFill>
                <a:latin typeface="ALK Sanet" panose="02000506000000020004" pitchFamily="2" charset="0"/>
              </a:rPr>
              <a:t>ხელვაჩაურის მუნიციპალიტეტის მერიის </a:t>
            </a:r>
          </a:p>
          <a:p>
            <a:r>
              <a:rPr lang="ka-GE" sz="5400" dirty="0">
                <a:solidFill>
                  <a:schemeClr val="tx2"/>
                </a:solidFill>
                <a:latin typeface="ALK Sanet" panose="02000506000000020004" pitchFamily="2" charset="0"/>
              </a:rPr>
              <a:t>2022 წლის ანგარიში </a:t>
            </a:r>
          </a:p>
          <a:p>
            <a:endParaRPr lang="ka-GE" sz="3600" dirty="0">
              <a:solidFill>
                <a:schemeClr val="tx2"/>
              </a:solidFill>
              <a:latin typeface="ALK Sanet" panose="02000506000000020004" pitchFamily="2" charset="0"/>
            </a:endParaRPr>
          </a:p>
          <a:p>
            <a:r>
              <a:rPr lang="ka-GE" sz="5700" dirty="0">
                <a:solidFill>
                  <a:schemeClr val="bg1"/>
                </a:solidFill>
                <a:highlight>
                  <a:srgbClr val="008080"/>
                </a:highlight>
                <a:latin typeface="ALK Sanet" panose="02000506000000020004" pitchFamily="2" charset="0"/>
              </a:rPr>
              <a:t>ჯანმრთელობისა და სოციალური დაცვის პოლიტიკა</a:t>
            </a:r>
            <a:endParaRPr lang="en-GB" sz="57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1903589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447F9-0341-4D85-8CD3-71E935E438CE}"/>
              </a:ext>
            </a:extLst>
          </p:cNvPr>
          <p:cNvSpPr>
            <a:spLocks noGrp="1"/>
          </p:cNvSpPr>
          <p:nvPr>
            <p:ph idx="1"/>
          </p:nvPr>
        </p:nvSpPr>
        <p:spPr>
          <a:xfrm>
            <a:off x="0" y="2987270"/>
            <a:ext cx="12192000" cy="1997332"/>
          </a:xfrm>
        </p:spPr>
        <p:txBody>
          <a:bodyPr>
            <a:noAutofit/>
          </a:bodyPr>
          <a:lstStyle/>
          <a:p>
            <a:pPr algn="just"/>
            <a:r>
              <a:rPr lang="ka-GE" sz="2000" dirty="0">
                <a:latin typeface="ALK Sanet" panose="02000506000000020004" pitchFamily="2" charset="0"/>
              </a:rPr>
              <a:t>სოციალურად დაუცველ  იმ ბენეფიციართა სითბოთი უზრუნველყოფისთვის ერთჯერადი ფინანსური ხელშეწყობა, რომლებსაც არ გააჩნიათ სათბობი საშუალება ან/და ვერ იყენებენ სათბობათ ბუნებრივ აირს/გაზს და სხვა“ს, რომლის მიზანია სოციალური სარგებელის გარდა,  გარემოსდაცვითი სარგებელი, კერძოდ,</a:t>
            </a:r>
            <a:r>
              <a:rPr lang="ka-GE" sz="2000" i="1" dirty="0">
                <a:latin typeface="ALK Sanet" panose="02000506000000020004" pitchFamily="2" charset="0"/>
              </a:rPr>
              <a:t> </a:t>
            </a:r>
            <a:r>
              <a:rPr lang="ka-GE" sz="2000" dirty="0">
                <a:latin typeface="ALK Sanet" panose="02000506000000020004" pitchFamily="2" charset="0"/>
              </a:rPr>
              <a:t>ხე-ტყის უკანონო მოპოვების ფაქტის აღკვეთა. აღნიშნული პროგრამის ფარგლებში დახმარება გაეწევა 500 (ხუთასი) სოციალურად დაუცველ ოჯახს ერთჯერადად 1000 ლარიანი ფინანსური ხელშეწყობით.  </a:t>
            </a:r>
            <a:br>
              <a:rPr lang="ka-GE" sz="2000" dirty="0">
                <a:latin typeface="ALK Sanet" panose="02000506000000020004" pitchFamily="2" charset="0"/>
              </a:rPr>
            </a:br>
            <a:r>
              <a:rPr lang="ka-GE" sz="2000" dirty="0">
                <a:latin typeface="ALK Sanet" panose="02000506000000020004" pitchFamily="2" charset="0"/>
              </a:rPr>
              <a:t> </a:t>
            </a:r>
            <a:endParaRPr lang="en-GB" sz="2000" dirty="0">
              <a:latin typeface="ALK Sanet" panose="02000506000000020004" pitchFamily="2" charset="0"/>
            </a:endParaRPr>
          </a:p>
        </p:txBody>
      </p:sp>
      <p:sp>
        <p:nvSpPr>
          <p:cNvPr id="4" name="Content Placeholder 2">
            <a:extLst>
              <a:ext uri="{FF2B5EF4-FFF2-40B4-BE49-F238E27FC236}">
                <a16:creationId xmlns:a16="http://schemas.microsoft.com/office/drawing/2014/main" id="{52D300C3-F0D9-4454-86E0-302E76601997}"/>
              </a:ext>
            </a:extLst>
          </p:cNvPr>
          <p:cNvSpPr txBox="1">
            <a:spLocks/>
          </p:cNvSpPr>
          <p:nvPr/>
        </p:nvSpPr>
        <p:spPr>
          <a:xfrm>
            <a:off x="0" y="1997029"/>
            <a:ext cx="12192000" cy="9902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ka-GE" sz="2000" dirty="0">
                <a:latin typeface="ALK Sanet" panose="02000506000000020004" pitchFamily="2" charset="0"/>
              </a:rPr>
              <a:t>შეშის ჩანაცვლება ალტერნატიული წყაროთი - ბრიკეტით",</a:t>
            </a:r>
            <a:r>
              <a:rPr lang="ka-GE" sz="2000" b="1" dirty="0">
                <a:latin typeface="ALK Sanet" panose="02000506000000020004" pitchFamily="2" charset="0"/>
              </a:rPr>
              <a:t> </a:t>
            </a:r>
            <a:r>
              <a:rPr lang="ka-GE" sz="2000" dirty="0">
                <a:latin typeface="ALK Sanet" panose="02000506000000020004" pitchFamily="2" charset="0"/>
              </a:rPr>
              <a:t>რომლის ფარგლებშიც დაკმაყოფილდა სოციალურად დაუცველი 375 კომლი, ბიუჯეტით გათვალისწინებული იქნა 330 000 ლარი. </a:t>
            </a:r>
            <a:endParaRPr lang="en-GB" sz="2000" dirty="0">
              <a:latin typeface="ALK Sanet" panose="02000506000000020004" pitchFamily="2" charset="0"/>
            </a:endParaRPr>
          </a:p>
        </p:txBody>
      </p:sp>
      <p:sp>
        <p:nvSpPr>
          <p:cNvPr id="5" name="Content Placeholder 2">
            <a:extLst>
              <a:ext uri="{FF2B5EF4-FFF2-40B4-BE49-F238E27FC236}">
                <a16:creationId xmlns:a16="http://schemas.microsoft.com/office/drawing/2014/main" id="{04BF4B02-08C4-42A7-90A9-D545693ADF9D}"/>
              </a:ext>
            </a:extLst>
          </p:cNvPr>
          <p:cNvSpPr txBox="1">
            <a:spLocks/>
          </p:cNvSpPr>
          <p:nvPr/>
        </p:nvSpPr>
        <p:spPr>
          <a:xfrm>
            <a:off x="1" y="4839141"/>
            <a:ext cx="12191999" cy="5525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ka-GE" sz="2000" dirty="0">
                <a:latin typeface="ALK Sanet" panose="02000506000000020004" pitchFamily="2" charset="0"/>
              </a:rPr>
              <a:t>დამატებით მეორე ხარისხის საშეშე ხე-ტყით დაკმაყოფილდა 60 ოჯახი 180 მ3 ოდენობით.</a:t>
            </a:r>
            <a:endParaRPr lang="en-GB" sz="2000" dirty="0">
              <a:latin typeface="ALK Sanet" panose="02000506000000020004" pitchFamily="2" charset="0"/>
            </a:endParaRPr>
          </a:p>
        </p:txBody>
      </p:sp>
      <p:pic>
        <p:nvPicPr>
          <p:cNvPr id="6" name="Picture 5">
            <a:extLst>
              <a:ext uri="{FF2B5EF4-FFF2-40B4-BE49-F238E27FC236}">
                <a16:creationId xmlns:a16="http://schemas.microsoft.com/office/drawing/2014/main" id="{5274CDBB-C6DE-458E-8F3C-5FDD2B74F1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2" y="5452533"/>
            <a:ext cx="1405467" cy="1405467"/>
          </a:xfrm>
          <a:prstGeom prst="rect">
            <a:avLst/>
          </a:prstGeom>
        </p:spPr>
      </p:pic>
      <p:sp>
        <p:nvSpPr>
          <p:cNvPr id="8" name="Title 1">
            <a:extLst>
              <a:ext uri="{FF2B5EF4-FFF2-40B4-BE49-F238E27FC236}">
                <a16:creationId xmlns:a16="http://schemas.microsoft.com/office/drawing/2014/main" id="{84099DB9-1E37-47CF-B68D-5C0FA3C41183}"/>
              </a:ext>
            </a:extLst>
          </p:cNvPr>
          <p:cNvSpPr txBox="1">
            <a:spLocks/>
          </p:cNvSpPr>
          <p:nvPr/>
        </p:nvSpPr>
        <p:spPr>
          <a:xfrm>
            <a:off x="965197" y="1659108"/>
            <a:ext cx="10066867" cy="1194038"/>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3600" dirty="0">
              <a:solidFill>
                <a:schemeClr val="bg1"/>
              </a:solidFill>
              <a:highlight>
                <a:srgbClr val="008080"/>
              </a:highlight>
              <a:latin typeface="ALK Sanet" panose="02000506000000020004" pitchFamily="2" charset="0"/>
            </a:endParaRPr>
          </a:p>
        </p:txBody>
      </p:sp>
      <p:sp>
        <p:nvSpPr>
          <p:cNvPr id="10" name="Title 1">
            <a:extLst>
              <a:ext uri="{FF2B5EF4-FFF2-40B4-BE49-F238E27FC236}">
                <a16:creationId xmlns:a16="http://schemas.microsoft.com/office/drawing/2014/main" id="{CF8D20D7-F7F3-4B34-AD35-F2A72C9C177E}"/>
              </a:ext>
            </a:extLst>
          </p:cNvPr>
          <p:cNvSpPr txBox="1">
            <a:spLocks/>
          </p:cNvSpPr>
          <p:nvPr/>
        </p:nvSpPr>
        <p:spPr>
          <a:xfrm>
            <a:off x="0" y="0"/>
            <a:ext cx="12191999" cy="1997029"/>
          </a:xfrm>
          <a:prstGeom prst="rect">
            <a:avLst/>
          </a:prstGeom>
        </p:spPr>
        <p:txBody>
          <a:bodyPr vert="horz" lIns="91440" tIns="45720" rIns="91440" bIns="45720" rtlCol="0" anchor="b">
            <a:normAutofit fontScale="8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3600" dirty="0">
                <a:solidFill>
                  <a:schemeClr val="tx2"/>
                </a:solidFill>
                <a:latin typeface="ALK Sanet" panose="02000506000000020004" pitchFamily="2" charset="0"/>
              </a:rPr>
              <a:t>ხელვაჩაურის მუნიციპალიტეტის მერიის </a:t>
            </a:r>
          </a:p>
          <a:p>
            <a:r>
              <a:rPr lang="ka-GE" sz="3600" dirty="0">
                <a:solidFill>
                  <a:schemeClr val="tx2"/>
                </a:solidFill>
                <a:latin typeface="ALK Sanet" panose="02000506000000020004" pitchFamily="2" charset="0"/>
              </a:rPr>
              <a:t>2022 წლის ანგარიში </a:t>
            </a:r>
          </a:p>
          <a:p>
            <a:endParaRPr lang="ka-GE" sz="3600" dirty="0">
              <a:solidFill>
                <a:schemeClr val="tx2"/>
              </a:solidFill>
              <a:latin typeface="ALK Sanet" panose="02000506000000020004" pitchFamily="2" charset="0"/>
            </a:endParaRPr>
          </a:p>
          <a:p>
            <a:r>
              <a:rPr lang="ka-GE" sz="4700" dirty="0">
                <a:solidFill>
                  <a:schemeClr val="bg1"/>
                </a:solidFill>
                <a:highlight>
                  <a:srgbClr val="008080"/>
                </a:highlight>
                <a:latin typeface="ALK Sanet" panose="02000506000000020004" pitchFamily="2" charset="0"/>
              </a:rPr>
              <a:t>მოქალაქეთა სოციალურ-ეკონომიკური მდგომარეობის გაუმჯობესება</a:t>
            </a:r>
            <a:endParaRPr lang="en-GB" sz="47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604487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B93326-1149-4EAD-A7F2-3BE82EBB8471}"/>
              </a:ext>
            </a:extLst>
          </p:cNvPr>
          <p:cNvSpPr>
            <a:spLocks noGrp="1"/>
          </p:cNvSpPr>
          <p:nvPr>
            <p:ph idx="1"/>
          </p:nvPr>
        </p:nvSpPr>
        <p:spPr>
          <a:xfrm>
            <a:off x="1" y="2369464"/>
            <a:ext cx="12191999" cy="2119072"/>
          </a:xfrm>
        </p:spPr>
        <p:txBody>
          <a:bodyPr>
            <a:normAutofit/>
          </a:bodyPr>
          <a:lstStyle/>
          <a:p>
            <a:pPr algn="just"/>
            <a:r>
              <a:rPr lang="ka-GE" sz="2200" dirty="0">
                <a:latin typeface="ALK Sanet" panose="02000506000000020004" pitchFamily="2" charset="0"/>
              </a:rPr>
              <a:t>2022 წელს დაკმაყოფილებული იქნა ხელვაჩაურის მუნიციპალიტეტის ტერიტორიაზე სტიქიის შედეგად დაზარალებული 48 ოჯახი (ქარი, თოვლი, ხანძარი, გრუნტის წყლები), რომელთა საერთო თანხამ, როგორც ხელვაჩაურის მუნიციპალიტეტის სარეზერვო ფონდიდან, ასევე აჭარის ავტონომიური რესპუბლიკის სარეზერვო ფონდიდან შეადგინა 362 805 ლარი.</a:t>
            </a:r>
            <a:endParaRPr lang="en-GB" sz="2200" dirty="0">
              <a:latin typeface="ALK Sanet" panose="02000506000000020004" pitchFamily="2" charset="0"/>
            </a:endParaRPr>
          </a:p>
        </p:txBody>
      </p:sp>
      <p:sp>
        <p:nvSpPr>
          <p:cNvPr id="5" name="Title 1">
            <a:extLst>
              <a:ext uri="{FF2B5EF4-FFF2-40B4-BE49-F238E27FC236}">
                <a16:creationId xmlns:a16="http://schemas.microsoft.com/office/drawing/2014/main" id="{2A323FB5-2283-4449-BDEC-153AE4CE9FB8}"/>
              </a:ext>
            </a:extLst>
          </p:cNvPr>
          <p:cNvSpPr txBox="1">
            <a:spLocks/>
          </p:cNvSpPr>
          <p:nvPr/>
        </p:nvSpPr>
        <p:spPr>
          <a:xfrm>
            <a:off x="455571" y="1262285"/>
            <a:ext cx="10948021" cy="110717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4000" dirty="0">
              <a:solidFill>
                <a:schemeClr val="bg1"/>
              </a:solidFill>
              <a:highlight>
                <a:srgbClr val="008080"/>
              </a:highlight>
              <a:latin typeface="ALK Sanet" panose="02000506000000020004" pitchFamily="2" charset="0"/>
            </a:endParaRPr>
          </a:p>
        </p:txBody>
      </p:sp>
      <p:pic>
        <p:nvPicPr>
          <p:cNvPr id="6" name="Picture 5">
            <a:extLst>
              <a:ext uri="{FF2B5EF4-FFF2-40B4-BE49-F238E27FC236}">
                <a16:creationId xmlns:a16="http://schemas.microsoft.com/office/drawing/2014/main" id="{0177F339-2F03-4C0A-BC86-87C0EEBF2E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3" y="5393265"/>
            <a:ext cx="1405467" cy="1405467"/>
          </a:xfrm>
          <a:prstGeom prst="rect">
            <a:avLst/>
          </a:prstGeom>
        </p:spPr>
      </p:pic>
      <p:sp>
        <p:nvSpPr>
          <p:cNvPr id="9" name="Title 1">
            <a:extLst>
              <a:ext uri="{FF2B5EF4-FFF2-40B4-BE49-F238E27FC236}">
                <a16:creationId xmlns:a16="http://schemas.microsoft.com/office/drawing/2014/main" id="{93CFEA7C-9C39-4857-ADE9-18FF729408E1}"/>
              </a:ext>
            </a:extLst>
          </p:cNvPr>
          <p:cNvSpPr txBox="1">
            <a:spLocks/>
          </p:cNvSpPr>
          <p:nvPr/>
        </p:nvSpPr>
        <p:spPr>
          <a:xfrm>
            <a:off x="0" y="0"/>
            <a:ext cx="12191999" cy="1997029"/>
          </a:xfrm>
          <a:prstGeom prst="rect">
            <a:avLst/>
          </a:prstGeom>
        </p:spPr>
        <p:txBody>
          <a:bodyPr vert="horz" lIns="91440" tIns="45720" rIns="91440" bIns="45720" rtlCol="0" anchor="b">
            <a:normAutofit fontScale="8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3600" dirty="0">
                <a:solidFill>
                  <a:schemeClr val="tx2"/>
                </a:solidFill>
                <a:latin typeface="ALK Sanet" panose="02000506000000020004" pitchFamily="2" charset="0"/>
              </a:rPr>
              <a:t>ხელვაჩაურის მუნიციპალიტეტის მერიის </a:t>
            </a:r>
          </a:p>
          <a:p>
            <a:r>
              <a:rPr lang="ka-GE" sz="3600" dirty="0">
                <a:solidFill>
                  <a:schemeClr val="tx2"/>
                </a:solidFill>
                <a:latin typeface="ALK Sanet" panose="02000506000000020004" pitchFamily="2" charset="0"/>
              </a:rPr>
              <a:t>2022 წლის ანგარიში </a:t>
            </a:r>
          </a:p>
          <a:p>
            <a:endParaRPr lang="ka-GE" sz="3600" dirty="0">
              <a:solidFill>
                <a:schemeClr val="tx2"/>
              </a:solidFill>
              <a:latin typeface="ALK Sanet" panose="02000506000000020004" pitchFamily="2" charset="0"/>
            </a:endParaRPr>
          </a:p>
          <a:p>
            <a:r>
              <a:rPr lang="ka-GE" sz="4200" dirty="0">
                <a:solidFill>
                  <a:schemeClr val="bg1"/>
                </a:solidFill>
                <a:highlight>
                  <a:srgbClr val="008080"/>
                </a:highlight>
                <a:latin typeface="ALK Sanet" panose="02000506000000020004" pitchFamily="2" charset="0"/>
              </a:rPr>
              <a:t>სტიქიის შედეგად დაზარალებული ოჯახების ფინანსური ხელშეწყობა</a:t>
            </a:r>
            <a:endParaRPr lang="en-GB" sz="42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21233507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E8F7482-729A-4DDC-B4E3-2394F7387F96}"/>
              </a:ext>
            </a:extLst>
          </p:cNvPr>
          <p:cNvSpPr txBox="1">
            <a:spLocks/>
          </p:cNvSpPr>
          <p:nvPr/>
        </p:nvSpPr>
        <p:spPr>
          <a:xfrm>
            <a:off x="-12646" y="4279820"/>
            <a:ext cx="12166723" cy="6390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ka-GE" sz="2000" dirty="0">
                <a:latin typeface="ALK Sanet" panose="02000506000000020004" pitchFamily="2" charset="0"/>
              </a:rPr>
              <a:t>განხორციელდა სპორტული ღონისძიებების 6 სხვადასხვა პროგრამა, რომლის ბიუჯეტი შეადგენდა - 95 450 ლარს.</a:t>
            </a:r>
            <a:endParaRPr lang="en-GB" sz="2000" dirty="0">
              <a:latin typeface="ALK Sanet" panose="02000506000000020004" pitchFamily="2" charset="0"/>
            </a:endParaRPr>
          </a:p>
        </p:txBody>
      </p:sp>
      <p:sp>
        <p:nvSpPr>
          <p:cNvPr id="8" name="Title 1">
            <a:extLst>
              <a:ext uri="{FF2B5EF4-FFF2-40B4-BE49-F238E27FC236}">
                <a16:creationId xmlns:a16="http://schemas.microsoft.com/office/drawing/2014/main" id="{02FC700A-1D73-481E-B1F6-57A2F9A973C9}"/>
              </a:ext>
            </a:extLst>
          </p:cNvPr>
          <p:cNvSpPr txBox="1">
            <a:spLocks/>
          </p:cNvSpPr>
          <p:nvPr/>
        </p:nvSpPr>
        <p:spPr>
          <a:xfrm>
            <a:off x="12630" y="5387524"/>
            <a:ext cx="10651071" cy="44692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ka-GE" sz="2000" dirty="0">
                <a:latin typeface="ALK Sanet" panose="02000506000000020004" pitchFamily="2" charset="0"/>
              </a:rPr>
              <a:t>ახალგაზრდული ცენტრის 8 პროგრამისა და ღონისძიების თანხა 21 000 ლარი. </a:t>
            </a:r>
            <a:endParaRPr lang="en-GB" sz="2000" dirty="0">
              <a:latin typeface="ALK Sanet" panose="02000506000000020004" pitchFamily="2" charset="0"/>
            </a:endParaRPr>
          </a:p>
        </p:txBody>
      </p:sp>
      <p:sp>
        <p:nvSpPr>
          <p:cNvPr id="9" name="Title 1">
            <a:extLst>
              <a:ext uri="{FF2B5EF4-FFF2-40B4-BE49-F238E27FC236}">
                <a16:creationId xmlns:a16="http://schemas.microsoft.com/office/drawing/2014/main" id="{18A162A3-1104-4E01-8E4C-DD4620188BBB}"/>
              </a:ext>
            </a:extLst>
          </p:cNvPr>
          <p:cNvSpPr txBox="1">
            <a:spLocks/>
          </p:cNvSpPr>
          <p:nvPr/>
        </p:nvSpPr>
        <p:spPr>
          <a:xfrm>
            <a:off x="-12646" y="4834748"/>
            <a:ext cx="12141444" cy="6390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ka-GE" sz="2000" dirty="0">
                <a:latin typeface="ALK Sanet" panose="02000506000000020004" pitchFamily="2" charset="0"/>
              </a:rPr>
              <a:t>ჩატარდა 12 სხვადასხვა კულტურული ღონისძიება და პროგრამა, ბიუჯეტი - 322 924 ლარი.</a:t>
            </a:r>
            <a:endParaRPr lang="en-GB" sz="2000" dirty="0">
              <a:latin typeface="ALK Sanet" panose="02000506000000020004" pitchFamily="2" charset="0"/>
            </a:endParaRPr>
          </a:p>
        </p:txBody>
      </p:sp>
      <p:sp>
        <p:nvSpPr>
          <p:cNvPr id="10" name="Content Placeholder 2">
            <a:extLst>
              <a:ext uri="{FF2B5EF4-FFF2-40B4-BE49-F238E27FC236}">
                <a16:creationId xmlns:a16="http://schemas.microsoft.com/office/drawing/2014/main" id="{65CDAF6A-FE40-4858-A8B6-46E644D5CA92}"/>
              </a:ext>
            </a:extLst>
          </p:cNvPr>
          <p:cNvSpPr txBox="1">
            <a:spLocks/>
          </p:cNvSpPr>
          <p:nvPr/>
        </p:nvSpPr>
        <p:spPr>
          <a:xfrm>
            <a:off x="-7" y="2026029"/>
            <a:ext cx="12166723" cy="120397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ka-GE" sz="2000" dirty="0">
                <a:latin typeface="ALK Sanet" panose="02000506000000020004" pitchFamily="2" charset="0"/>
              </a:rPr>
              <a:t>პროფესორ ალექსანდრე მსხალაძის სახელობის მოსწავლეთა ხელშეწყობის პროგრამა, რაც მიზნათ ისახავს ხელვაჩაურის მუნიციპალიტეტის სკოლების, წარჩინებული მოსწავლეების ერთჯერადად დაჯილდოებას - პროგრამის ფარგლებში დაჯილდოვდა  54 მოსწავლე, დაფინანსდა 13500  ლარით.</a:t>
            </a:r>
            <a:endParaRPr lang="en-GB" sz="2000" dirty="0">
              <a:latin typeface="ALK Sanet" panose="02000506000000020004" pitchFamily="2" charset="0"/>
            </a:endParaRPr>
          </a:p>
        </p:txBody>
      </p:sp>
      <p:sp>
        <p:nvSpPr>
          <p:cNvPr id="11" name="Content Placeholder 2">
            <a:extLst>
              <a:ext uri="{FF2B5EF4-FFF2-40B4-BE49-F238E27FC236}">
                <a16:creationId xmlns:a16="http://schemas.microsoft.com/office/drawing/2014/main" id="{1C0AB85A-D038-4C43-B571-04AC0693CB15}"/>
              </a:ext>
            </a:extLst>
          </p:cNvPr>
          <p:cNvSpPr txBox="1">
            <a:spLocks/>
          </p:cNvSpPr>
          <p:nvPr/>
        </p:nvSpPr>
        <p:spPr>
          <a:xfrm>
            <a:off x="12630" y="3254746"/>
            <a:ext cx="12141447" cy="95670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ka-GE" sz="2000" dirty="0">
                <a:latin typeface="ALK Sanet" panose="02000506000000020004" pitchFamily="2" charset="0"/>
              </a:rPr>
              <a:t>აკადემიკოს ვახტანგ შამილაძის სახელობის სტუდენტების ხელშეწყობის პროგრამა, რაც გულისხმობს მაღალი აკადემიური მოსწრების სტუდენტთა დაჯილდოებას სემესტრულად - პროგრამის ფარგლებში დაფინასდა 76 სტუდენტი, პროგრამის ღირებულება 40 000ლ.</a:t>
            </a:r>
            <a:endParaRPr lang="en-GB" sz="2000" dirty="0">
              <a:latin typeface="ALK Sanet" panose="02000506000000020004" pitchFamily="2" charset="0"/>
            </a:endParaRPr>
          </a:p>
        </p:txBody>
      </p:sp>
      <p:pic>
        <p:nvPicPr>
          <p:cNvPr id="12" name="Picture 11">
            <a:extLst>
              <a:ext uri="{FF2B5EF4-FFF2-40B4-BE49-F238E27FC236}">
                <a16:creationId xmlns:a16="http://schemas.microsoft.com/office/drawing/2014/main" id="{C607A191-9924-4855-A488-4CC4B23DC6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3" y="5452533"/>
            <a:ext cx="1405467" cy="1405467"/>
          </a:xfrm>
          <a:prstGeom prst="rect">
            <a:avLst/>
          </a:prstGeom>
        </p:spPr>
      </p:pic>
      <p:sp>
        <p:nvSpPr>
          <p:cNvPr id="16" name="Title 1">
            <a:extLst>
              <a:ext uri="{FF2B5EF4-FFF2-40B4-BE49-F238E27FC236}">
                <a16:creationId xmlns:a16="http://schemas.microsoft.com/office/drawing/2014/main" id="{66DEF016-8907-4D3B-9354-4B39E6E7201F}"/>
              </a:ext>
            </a:extLst>
          </p:cNvPr>
          <p:cNvSpPr txBox="1">
            <a:spLocks/>
          </p:cNvSpPr>
          <p:nvPr/>
        </p:nvSpPr>
        <p:spPr>
          <a:xfrm>
            <a:off x="0" y="-1"/>
            <a:ext cx="12191999" cy="1710268"/>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3200" dirty="0">
                <a:solidFill>
                  <a:schemeClr val="tx2"/>
                </a:solidFill>
                <a:latin typeface="ALK Sanet" panose="02000506000000020004" pitchFamily="2" charset="0"/>
              </a:rPr>
              <a:t>ხელვაჩაურის მუნიციპალიტეტის მერიის </a:t>
            </a:r>
          </a:p>
          <a:p>
            <a:r>
              <a:rPr lang="ka-GE" sz="3200" dirty="0">
                <a:solidFill>
                  <a:schemeClr val="tx2"/>
                </a:solidFill>
                <a:latin typeface="ALK Sanet" panose="02000506000000020004" pitchFamily="2" charset="0"/>
              </a:rPr>
              <a:t>2022 წლის ანგარიში </a:t>
            </a:r>
          </a:p>
          <a:p>
            <a:endParaRPr lang="ka-GE" sz="3600" dirty="0">
              <a:solidFill>
                <a:schemeClr val="tx2"/>
              </a:solidFill>
              <a:latin typeface="ALK Sanet" panose="02000506000000020004" pitchFamily="2" charset="0"/>
            </a:endParaRPr>
          </a:p>
          <a:p>
            <a:r>
              <a:rPr lang="ka-GE" sz="4300" dirty="0">
                <a:solidFill>
                  <a:schemeClr val="bg1"/>
                </a:solidFill>
                <a:highlight>
                  <a:srgbClr val="008080"/>
                </a:highlight>
                <a:latin typeface="ALK Sanet" panose="02000506000000020004" pitchFamily="2" charset="0"/>
              </a:rPr>
              <a:t>განათლების, კულტურის, სპორტის პოლიტიკა</a:t>
            </a:r>
            <a:endParaRPr lang="en-GB" sz="43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1950085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F9E6B4B-64F9-4906-AD16-4D714486B4BB}"/>
              </a:ext>
            </a:extLst>
          </p:cNvPr>
          <p:cNvSpPr txBox="1">
            <a:spLocks/>
          </p:cNvSpPr>
          <p:nvPr/>
        </p:nvSpPr>
        <p:spPr>
          <a:xfrm>
            <a:off x="25276" y="1930136"/>
            <a:ext cx="12141447" cy="64849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2600" dirty="0">
                <a:solidFill>
                  <a:schemeClr val="bg2">
                    <a:lumMod val="25000"/>
                  </a:schemeClr>
                </a:solidFill>
                <a:latin typeface="ALK Sanet" panose="02000506000000020004" pitchFamily="2" charset="0"/>
              </a:rPr>
              <a:t>კულტურული ღონისძიებების პროგრამები და ბიუჯეტი - 322 924 ლარი</a:t>
            </a:r>
            <a:endParaRPr lang="en-GB" sz="2600" dirty="0">
              <a:solidFill>
                <a:schemeClr val="bg2">
                  <a:lumMod val="25000"/>
                </a:schemeClr>
              </a:solidFill>
              <a:latin typeface="ALK Sanet" panose="02000506000000020004" pitchFamily="2" charset="0"/>
            </a:endParaRPr>
          </a:p>
        </p:txBody>
      </p:sp>
      <p:sp>
        <p:nvSpPr>
          <p:cNvPr id="8" name="Title 1">
            <a:extLst>
              <a:ext uri="{FF2B5EF4-FFF2-40B4-BE49-F238E27FC236}">
                <a16:creationId xmlns:a16="http://schemas.microsoft.com/office/drawing/2014/main" id="{CF18E2A5-5E61-49EF-AB4A-469315DDCA8A}"/>
              </a:ext>
            </a:extLst>
          </p:cNvPr>
          <p:cNvSpPr txBox="1">
            <a:spLocks/>
          </p:cNvSpPr>
          <p:nvPr/>
        </p:nvSpPr>
        <p:spPr>
          <a:xfrm>
            <a:off x="25275" y="2540032"/>
            <a:ext cx="12141447" cy="615790"/>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ka-GE" sz="2000" dirty="0">
                <a:latin typeface="ALK Sanet" panose="02000506000000020004" pitchFamily="2" charset="0"/>
              </a:rPr>
              <a:t>საქართველოს მთლიანობისათვის დაღუპულთა მემორიალების შემკობა-მათი გახსენების პროგრამა;</a:t>
            </a:r>
            <a:endParaRPr lang="en-GB" sz="2000" dirty="0">
              <a:latin typeface="ALK Sanet" panose="02000506000000020004" pitchFamily="2" charset="0"/>
            </a:endParaRPr>
          </a:p>
        </p:txBody>
      </p:sp>
      <p:sp>
        <p:nvSpPr>
          <p:cNvPr id="9" name="Title 1">
            <a:extLst>
              <a:ext uri="{FF2B5EF4-FFF2-40B4-BE49-F238E27FC236}">
                <a16:creationId xmlns:a16="http://schemas.microsoft.com/office/drawing/2014/main" id="{F997F00F-E5BD-4578-90CB-193E2F8AD497}"/>
              </a:ext>
            </a:extLst>
          </p:cNvPr>
          <p:cNvSpPr txBox="1">
            <a:spLocks/>
          </p:cNvSpPr>
          <p:nvPr/>
        </p:nvSpPr>
        <p:spPr>
          <a:xfrm>
            <a:off x="25273" y="3121105"/>
            <a:ext cx="12141447" cy="615790"/>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ka-GE" sz="2000" dirty="0">
                <a:latin typeface="ALK Sanet" panose="02000506000000020004" pitchFamily="2" charset="0"/>
              </a:rPr>
              <a:t>გენდერის მიმართულებით კულტურულ-საგანმანათლებლო ღონისძიებების ორგანიზების პროგრამა;</a:t>
            </a:r>
            <a:endParaRPr lang="en-GB" sz="2000" dirty="0">
              <a:latin typeface="ALK Sanet" panose="02000506000000020004" pitchFamily="2" charset="0"/>
            </a:endParaRPr>
          </a:p>
        </p:txBody>
      </p:sp>
      <p:sp>
        <p:nvSpPr>
          <p:cNvPr id="10" name="Title 1">
            <a:extLst>
              <a:ext uri="{FF2B5EF4-FFF2-40B4-BE49-F238E27FC236}">
                <a16:creationId xmlns:a16="http://schemas.microsoft.com/office/drawing/2014/main" id="{1410D510-375E-4A4F-BB15-F8C0AB18CDD9}"/>
              </a:ext>
            </a:extLst>
          </p:cNvPr>
          <p:cNvSpPr txBox="1">
            <a:spLocks/>
          </p:cNvSpPr>
          <p:nvPr/>
        </p:nvSpPr>
        <p:spPr>
          <a:xfrm>
            <a:off x="25271" y="3693544"/>
            <a:ext cx="12141447" cy="615790"/>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ka-GE" sz="2000" dirty="0">
                <a:latin typeface="ALK Sanet" panose="02000506000000020004" pitchFamily="2" charset="0"/>
              </a:rPr>
              <a:t>მუნიციპალიტეტის ტურისტულად მიმზიდველ ადგილებში ღონისძიებების ორგანიზების პროგრამა;</a:t>
            </a:r>
            <a:endParaRPr lang="en-GB" sz="2000" dirty="0">
              <a:latin typeface="ALK Sanet" panose="02000506000000020004" pitchFamily="2" charset="0"/>
            </a:endParaRPr>
          </a:p>
        </p:txBody>
      </p:sp>
      <p:sp>
        <p:nvSpPr>
          <p:cNvPr id="11" name="Title 1">
            <a:extLst>
              <a:ext uri="{FF2B5EF4-FFF2-40B4-BE49-F238E27FC236}">
                <a16:creationId xmlns:a16="http://schemas.microsoft.com/office/drawing/2014/main" id="{34360026-9723-4C63-B290-2DDDE71BECD7}"/>
              </a:ext>
            </a:extLst>
          </p:cNvPr>
          <p:cNvSpPr txBox="1">
            <a:spLocks/>
          </p:cNvSpPr>
          <p:nvPr/>
        </p:nvSpPr>
        <p:spPr>
          <a:xfrm>
            <a:off x="0" y="5335753"/>
            <a:ext cx="12166714" cy="49921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ka-GE" sz="2000" dirty="0">
                <a:latin typeface="ALK Sanet" panose="02000506000000020004" pitchFamily="2" charset="0"/>
              </a:rPr>
              <a:t>სკოლამდელი და საშუალო განათლების პროგრამების დაფინანსება;</a:t>
            </a:r>
            <a:endParaRPr lang="en-GB" sz="2000" dirty="0">
              <a:latin typeface="ALK Sanet" panose="02000506000000020004" pitchFamily="2" charset="0"/>
            </a:endParaRPr>
          </a:p>
        </p:txBody>
      </p:sp>
      <p:sp>
        <p:nvSpPr>
          <p:cNvPr id="12" name="Title 1">
            <a:extLst>
              <a:ext uri="{FF2B5EF4-FFF2-40B4-BE49-F238E27FC236}">
                <a16:creationId xmlns:a16="http://schemas.microsoft.com/office/drawing/2014/main" id="{48E78B48-510B-416D-9594-EFB2F2452A6C}"/>
              </a:ext>
            </a:extLst>
          </p:cNvPr>
          <p:cNvSpPr txBox="1">
            <a:spLocks/>
          </p:cNvSpPr>
          <p:nvPr/>
        </p:nvSpPr>
        <p:spPr>
          <a:xfrm>
            <a:off x="25269" y="4238973"/>
            <a:ext cx="12141447" cy="615790"/>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ka-GE" sz="2000" dirty="0">
                <a:latin typeface="ALK Sanet" panose="02000506000000020004" pitchFamily="2" charset="0"/>
              </a:rPr>
              <a:t>სახელმწიფოებრივი და ადგილობრივი სახალხო დღესასწაულების ორგანიზების პროგრამა;</a:t>
            </a:r>
            <a:endParaRPr lang="en-GB" sz="2000" dirty="0">
              <a:latin typeface="ALK Sanet" panose="02000506000000020004" pitchFamily="2" charset="0"/>
            </a:endParaRPr>
          </a:p>
        </p:txBody>
      </p:sp>
      <p:sp>
        <p:nvSpPr>
          <p:cNvPr id="13" name="Title 1">
            <a:extLst>
              <a:ext uri="{FF2B5EF4-FFF2-40B4-BE49-F238E27FC236}">
                <a16:creationId xmlns:a16="http://schemas.microsoft.com/office/drawing/2014/main" id="{6F3A0921-4D77-4D90-A827-F6E020DBFD84}"/>
              </a:ext>
            </a:extLst>
          </p:cNvPr>
          <p:cNvSpPr txBox="1">
            <a:spLocks/>
          </p:cNvSpPr>
          <p:nvPr/>
        </p:nvSpPr>
        <p:spPr>
          <a:xfrm>
            <a:off x="25267" y="4811932"/>
            <a:ext cx="12141447" cy="615790"/>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ka-GE" sz="2000" dirty="0">
                <a:latin typeface="ALK Sanet" panose="02000506000000020004" pitchFamily="2" charset="0"/>
              </a:rPr>
              <a:t>ანიმაციის განვითარება, ხელშეწყობა-სწავლება და ხელვაჩაურის სახელოვნებო სკოლის გასვლითი ღონისძიებების უზრუნველყოფა;</a:t>
            </a:r>
            <a:endParaRPr lang="en-GB" sz="2000" dirty="0">
              <a:latin typeface="ALK Sanet" panose="02000506000000020004" pitchFamily="2" charset="0"/>
            </a:endParaRPr>
          </a:p>
        </p:txBody>
      </p:sp>
      <p:sp>
        <p:nvSpPr>
          <p:cNvPr id="14" name="Title 1">
            <a:extLst>
              <a:ext uri="{FF2B5EF4-FFF2-40B4-BE49-F238E27FC236}">
                <a16:creationId xmlns:a16="http://schemas.microsoft.com/office/drawing/2014/main" id="{34B5C028-55BB-4DCB-A7AE-838721D61927}"/>
              </a:ext>
            </a:extLst>
          </p:cNvPr>
          <p:cNvSpPr txBox="1">
            <a:spLocks/>
          </p:cNvSpPr>
          <p:nvPr/>
        </p:nvSpPr>
        <p:spPr>
          <a:xfrm>
            <a:off x="25268" y="5700166"/>
            <a:ext cx="10761266" cy="61579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ka-GE" sz="2000" dirty="0">
                <a:latin typeface="ALK Sanet" panose="02000506000000020004" pitchFamily="2" charset="0"/>
              </a:rPr>
              <a:t>შშმ პირთა ხელშეწყობის პროგრამა;</a:t>
            </a:r>
            <a:endParaRPr lang="en-GB" sz="2000" dirty="0">
              <a:latin typeface="ALK Sanet" panose="02000506000000020004" pitchFamily="2" charset="0"/>
            </a:endParaRPr>
          </a:p>
        </p:txBody>
      </p:sp>
      <p:pic>
        <p:nvPicPr>
          <p:cNvPr id="15" name="Picture 14">
            <a:extLst>
              <a:ext uri="{FF2B5EF4-FFF2-40B4-BE49-F238E27FC236}">
                <a16:creationId xmlns:a16="http://schemas.microsoft.com/office/drawing/2014/main" id="{FE2AA628-E92B-4454-8842-02DC3CE911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3" y="5452533"/>
            <a:ext cx="1405467" cy="1405467"/>
          </a:xfrm>
          <a:prstGeom prst="rect">
            <a:avLst/>
          </a:prstGeom>
        </p:spPr>
      </p:pic>
      <p:sp>
        <p:nvSpPr>
          <p:cNvPr id="18" name="Title 1">
            <a:extLst>
              <a:ext uri="{FF2B5EF4-FFF2-40B4-BE49-F238E27FC236}">
                <a16:creationId xmlns:a16="http://schemas.microsoft.com/office/drawing/2014/main" id="{04B59BAC-75EE-45C6-A281-8EB6A4E2AC6D}"/>
              </a:ext>
            </a:extLst>
          </p:cNvPr>
          <p:cNvSpPr txBox="1">
            <a:spLocks/>
          </p:cNvSpPr>
          <p:nvPr/>
        </p:nvSpPr>
        <p:spPr>
          <a:xfrm>
            <a:off x="0" y="-1"/>
            <a:ext cx="12191999" cy="1710268"/>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3200" dirty="0">
                <a:solidFill>
                  <a:schemeClr val="tx2"/>
                </a:solidFill>
                <a:latin typeface="ALK Sanet" panose="02000506000000020004" pitchFamily="2" charset="0"/>
              </a:rPr>
              <a:t>ხელვაჩაურის მუნიციპალიტეტის მერიის </a:t>
            </a:r>
          </a:p>
          <a:p>
            <a:r>
              <a:rPr lang="ka-GE" sz="3200" dirty="0">
                <a:solidFill>
                  <a:schemeClr val="tx2"/>
                </a:solidFill>
                <a:latin typeface="ALK Sanet" panose="02000506000000020004" pitchFamily="2" charset="0"/>
              </a:rPr>
              <a:t>2022 წლის ანგარიში </a:t>
            </a:r>
          </a:p>
          <a:p>
            <a:endParaRPr lang="ka-GE" sz="3600" dirty="0">
              <a:solidFill>
                <a:schemeClr val="tx2"/>
              </a:solidFill>
              <a:latin typeface="ALK Sanet" panose="02000506000000020004" pitchFamily="2" charset="0"/>
            </a:endParaRPr>
          </a:p>
          <a:p>
            <a:r>
              <a:rPr lang="ka-GE" sz="4300" dirty="0">
                <a:solidFill>
                  <a:schemeClr val="bg1"/>
                </a:solidFill>
                <a:highlight>
                  <a:srgbClr val="008080"/>
                </a:highlight>
                <a:latin typeface="ALK Sanet" panose="02000506000000020004" pitchFamily="2" charset="0"/>
              </a:rPr>
              <a:t>განათლების, კულტურის, სპორტის პოლიტიკა</a:t>
            </a:r>
            <a:endParaRPr lang="en-GB" sz="43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2604758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45C73-F518-40CA-8248-D45F237AE229}"/>
              </a:ext>
            </a:extLst>
          </p:cNvPr>
          <p:cNvSpPr>
            <a:spLocks noGrp="1"/>
          </p:cNvSpPr>
          <p:nvPr>
            <p:ph type="title"/>
          </p:nvPr>
        </p:nvSpPr>
        <p:spPr>
          <a:xfrm>
            <a:off x="25276" y="3118070"/>
            <a:ext cx="12141448" cy="446611"/>
          </a:xfrm>
        </p:spPr>
        <p:txBody>
          <a:bodyPr>
            <a:normAutofit/>
          </a:bodyPr>
          <a:lstStyle/>
          <a:p>
            <a:pPr marL="342900" indent="-342900">
              <a:buFont typeface="Arial" panose="020B0604020202020204" pitchFamily="34" charset="0"/>
              <a:buChar char="•"/>
            </a:pPr>
            <a:r>
              <a:rPr lang="ka-GE" sz="2000" dirty="0">
                <a:latin typeface="ALK Sanet" panose="02000506000000020004" pitchFamily="2" charset="0"/>
              </a:rPr>
              <a:t>საჯარო სკოლებს შორის სპორტული თამაშების პროგრამა;</a:t>
            </a:r>
            <a:endParaRPr lang="en-GB" sz="2000" dirty="0">
              <a:latin typeface="ALK Sanet" panose="02000506000000020004" pitchFamily="2" charset="0"/>
            </a:endParaRPr>
          </a:p>
        </p:txBody>
      </p:sp>
      <p:pic>
        <p:nvPicPr>
          <p:cNvPr id="6" name="Picture 5">
            <a:extLst>
              <a:ext uri="{FF2B5EF4-FFF2-40B4-BE49-F238E27FC236}">
                <a16:creationId xmlns:a16="http://schemas.microsoft.com/office/drawing/2014/main" id="{ADBEAA63-E340-449B-8C9A-33B18BDCC5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3" y="5452533"/>
            <a:ext cx="1405467" cy="1405467"/>
          </a:xfrm>
          <a:prstGeom prst="rect">
            <a:avLst/>
          </a:prstGeom>
        </p:spPr>
      </p:pic>
      <p:sp>
        <p:nvSpPr>
          <p:cNvPr id="8" name="Title 1">
            <a:extLst>
              <a:ext uri="{FF2B5EF4-FFF2-40B4-BE49-F238E27FC236}">
                <a16:creationId xmlns:a16="http://schemas.microsoft.com/office/drawing/2014/main" id="{126C1C21-7B54-49D5-816A-D36EBC50A07D}"/>
              </a:ext>
            </a:extLst>
          </p:cNvPr>
          <p:cNvSpPr txBox="1">
            <a:spLocks/>
          </p:cNvSpPr>
          <p:nvPr/>
        </p:nvSpPr>
        <p:spPr>
          <a:xfrm>
            <a:off x="0" y="3611285"/>
            <a:ext cx="12166722" cy="46192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buFont typeface="Arial" panose="020B0604020202020204" pitchFamily="34" charset="0"/>
              <a:buChar char="•"/>
            </a:pPr>
            <a:r>
              <a:rPr lang="ka-GE" sz="2000" dirty="0">
                <a:latin typeface="ALK Sanet" panose="02000506000000020004" pitchFamily="2" charset="0"/>
              </a:rPr>
              <a:t>სკოლამდელი აღზრდის დაწესებულებებში ჭადრაკის ხელშეწყობის პროგრამა;</a:t>
            </a:r>
            <a:endParaRPr lang="en-GB" sz="2000" dirty="0">
              <a:latin typeface="ALK Sanet" panose="02000506000000020004" pitchFamily="2" charset="0"/>
            </a:endParaRPr>
          </a:p>
        </p:txBody>
      </p:sp>
      <p:sp>
        <p:nvSpPr>
          <p:cNvPr id="9" name="Title 1">
            <a:extLst>
              <a:ext uri="{FF2B5EF4-FFF2-40B4-BE49-F238E27FC236}">
                <a16:creationId xmlns:a16="http://schemas.microsoft.com/office/drawing/2014/main" id="{91EB6506-1400-4373-B472-71F8A9ED3A14}"/>
              </a:ext>
            </a:extLst>
          </p:cNvPr>
          <p:cNvSpPr txBox="1">
            <a:spLocks/>
          </p:cNvSpPr>
          <p:nvPr/>
        </p:nvSpPr>
        <p:spPr>
          <a:xfrm>
            <a:off x="25276" y="2540032"/>
            <a:ext cx="12166722" cy="615790"/>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ka-GE" sz="2000" dirty="0">
                <a:latin typeface="ALK Sanet" panose="02000506000000020004" pitchFamily="2" charset="0"/>
              </a:rPr>
              <a:t>ადმინისტრაციულ ერთეულებს შორის სამოყვარულო ტურნირების ხელშეწყობის პროგრამა;</a:t>
            </a:r>
            <a:endParaRPr lang="en-GB" sz="2000" dirty="0">
              <a:latin typeface="ALK Sanet" panose="02000506000000020004" pitchFamily="2" charset="0"/>
            </a:endParaRPr>
          </a:p>
        </p:txBody>
      </p:sp>
      <p:sp>
        <p:nvSpPr>
          <p:cNvPr id="10" name="Title 1">
            <a:extLst>
              <a:ext uri="{FF2B5EF4-FFF2-40B4-BE49-F238E27FC236}">
                <a16:creationId xmlns:a16="http://schemas.microsoft.com/office/drawing/2014/main" id="{07D9F83E-F6B3-49A9-AA10-C0EBACF8C98F}"/>
              </a:ext>
            </a:extLst>
          </p:cNvPr>
          <p:cNvSpPr txBox="1">
            <a:spLocks/>
          </p:cNvSpPr>
          <p:nvPr/>
        </p:nvSpPr>
        <p:spPr>
          <a:xfrm>
            <a:off x="25276" y="4128314"/>
            <a:ext cx="12141446" cy="615790"/>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ka-GE" sz="2000" dirty="0">
                <a:latin typeface="ALK Sanet" panose="02000506000000020004" pitchFamily="2" charset="0"/>
              </a:rPr>
              <a:t>სპორტის სხვადასხვა სახეობებში (ფეხბურთი, ძიუდო, მშვილდოსნობა, ძალოსნობა) ტურნირების ხელშეწყობის პროგრამა. </a:t>
            </a:r>
            <a:endParaRPr lang="en-GB" sz="2000" dirty="0">
              <a:latin typeface="ALK Sanet" panose="02000506000000020004" pitchFamily="2" charset="0"/>
            </a:endParaRPr>
          </a:p>
        </p:txBody>
      </p:sp>
      <p:sp>
        <p:nvSpPr>
          <p:cNvPr id="11" name="Title 1">
            <a:extLst>
              <a:ext uri="{FF2B5EF4-FFF2-40B4-BE49-F238E27FC236}">
                <a16:creationId xmlns:a16="http://schemas.microsoft.com/office/drawing/2014/main" id="{B8DF04DF-9DCE-4BB7-95B2-69220F51D2E2}"/>
              </a:ext>
            </a:extLst>
          </p:cNvPr>
          <p:cNvSpPr txBox="1">
            <a:spLocks/>
          </p:cNvSpPr>
          <p:nvPr/>
        </p:nvSpPr>
        <p:spPr>
          <a:xfrm>
            <a:off x="25276" y="4827836"/>
            <a:ext cx="12141446" cy="5166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ka-GE" sz="2000" dirty="0">
                <a:latin typeface="ALK Sanet" panose="02000506000000020004" pitchFamily="2" charset="0"/>
              </a:rPr>
              <a:t>2022 წლის წარმატებული სპორტსმენებისა და მათი მწვრთნელებისათვის ჯილდოს გაცემის პროგრამა;</a:t>
            </a:r>
            <a:endParaRPr lang="en-GB" sz="2000" dirty="0">
              <a:latin typeface="ALK Sanet" panose="02000506000000020004" pitchFamily="2" charset="0"/>
            </a:endParaRPr>
          </a:p>
        </p:txBody>
      </p:sp>
      <p:sp>
        <p:nvSpPr>
          <p:cNvPr id="12" name="Title 1">
            <a:extLst>
              <a:ext uri="{FF2B5EF4-FFF2-40B4-BE49-F238E27FC236}">
                <a16:creationId xmlns:a16="http://schemas.microsoft.com/office/drawing/2014/main" id="{ED5AAA0D-154C-45D8-961D-A66B42F13DBE}"/>
              </a:ext>
            </a:extLst>
          </p:cNvPr>
          <p:cNvSpPr txBox="1">
            <a:spLocks/>
          </p:cNvSpPr>
          <p:nvPr/>
        </p:nvSpPr>
        <p:spPr>
          <a:xfrm>
            <a:off x="25277" y="5344502"/>
            <a:ext cx="10820523" cy="46192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ka-GE" sz="2000" dirty="0">
                <a:latin typeface="ALK Sanet" panose="02000506000000020004" pitchFamily="2" charset="0"/>
              </a:rPr>
              <a:t>შპს საფეხბურთო კლუბ მაჭახელასთვის სპორტული ინვენტარის შეძენა.</a:t>
            </a:r>
            <a:endParaRPr lang="en-GB" sz="2000" dirty="0">
              <a:latin typeface="ALK Sanet" panose="02000506000000020004" pitchFamily="2" charset="0"/>
            </a:endParaRPr>
          </a:p>
        </p:txBody>
      </p:sp>
      <p:sp>
        <p:nvSpPr>
          <p:cNvPr id="13" name="Title 1">
            <a:extLst>
              <a:ext uri="{FF2B5EF4-FFF2-40B4-BE49-F238E27FC236}">
                <a16:creationId xmlns:a16="http://schemas.microsoft.com/office/drawing/2014/main" id="{E0A3FFDE-7EC0-4558-9BE2-B647A83FE9D5}"/>
              </a:ext>
            </a:extLst>
          </p:cNvPr>
          <p:cNvSpPr txBox="1">
            <a:spLocks/>
          </p:cNvSpPr>
          <p:nvPr/>
        </p:nvSpPr>
        <p:spPr>
          <a:xfrm>
            <a:off x="25276" y="2047881"/>
            <a:ext cx="12166723" cy="46192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2600" dirty="0">
                <a:solidFill>
                  <a:schemeClr val="bg2">
                    <a:lumMod val="25000"/>
                  </a:schemeClr>
                </a:solidFill>
                <a:latin typeface="ALK Sanet" panose="02000506000000020004" pitchFamily="2" charset="0"/>
              </a:rPr>
              <a:t>სპორტული ღონისძიებების პროგრამები და ბიუჯეტი - 95 450 ლარი</a:t>
            </a:r>
            <a:endParaRPr lang="en-GB" sz="2600" dirty="0">
              <a:solidFill>
                <a:schemeClr val="bg2">
                  <a:lumMod val="25000"/>
                </a:schemeClr>
              </a:solidFill>
              <a:latin typeface="ALK Sanet" panose="02000506000000020004" pitchFamily="2" charset="0"/>
            </a:endParaRPr>
          </a:p>
        </p:txBody>
      </p:sp>
      <p:sp>
        <p:nvSpPr>
          <p:cNvPr id="17" name="Title 1">
            <a:extLst>
              <a:ext uri="{FF2B5EF4-FFF2-40B4-BE49-F238E27FC236}">
                <a16:creationId xmlns:a16="http://schemas.microsoft.com/office/drawing/2014/main" id="{DBA42FC2-A461-40DD-9A44-DA3393FB27FD}"/>
              </a:ext>
            </a:extLst>
          </p:cNvPr>
          <p:cNvSpPr txBox="1">
            <a:spLocks/>
          </p:cNvSpPr>
          <p:nvPr/>
        </p:nvSpPr>
        <p:spPr>
          <a:xfrm>
            <a:off x="0" y="-1"/>
            <a:ext cx="12191999" cy="1710268"/>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3200" dirty="0">
                <a:solidFill>
                  <a:schemeClr val="tx2"/>
                </a:solidFill>
                <a:latin typeface="ALK Sanet" panose="02000506000000020004" pitchFamily="2" charset="0"/>
              </a:rPr>
              <a:t>ხელვაჩაურის მუნიციპალიტეტის მერიის </a:t>
            </a:r>
          </a:p>
          <a:p>
            <a:r>
              <a:rPr lang="ka-GE" sz="3200" dirty="0">
                <a:solidFill>
                  <a:schemeClr val="tx2"/>
                </a:solidFill>
                <a:latin typeface="ALK Sanet" panose="02000506000000020004" pitchFamily="2" charset="0"/>
              </a:rPr>
              <a:t>2022 წლის ანგარიში </a:t>
            </a:r>
          </a:p>
          <a:p>
            <a:endParaRPr lang="ka-GE" sz="3600" dirty="0">
              <a:solidFill>
                <a:schemeClr val="tx2"/>
              </a:solidFill>
              <a:latin typeface="ALK Sanet" panose="02000506000000020004" pitchFamily="2" charset="0"/>
            </a:endParaRPr>
          </a:p>
          <a:p>
            <a:r>
              <a:rPr lang="ka-GE" sz="4300" dirty="0">
                <a:solidFill>
                  <a:schemeClr val="bg1"/>
                </a:solidFill>
                <a:highlight>
                  <a:srgbClr val="008080"/>
                </a:highlight>
                <a:latin typeface="ALK Sanet" panose="02000506000000020004" pitchFamily="2" charset="0"/>
              </a:rPr>
              <a:t>განათლების, კულტურის, სპორტის პოლიტიკა</a:t>
            </a:r>
            <a:endParaRPr lang="en-GB" sz="43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1473009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3F5D12-19E9-4D24-BF03-28F9AA711154}"/>
              </a:ext>
            </a:extLst>
          </p:cNvPr>
          <p:cNvSpPr>
            <a:spLocks noGrp="1"/>
          </p:cNvSpPr>
          <p:nvPr>
            <p:ph idx="1"/>
          </p:nvPr>
        </p:nvSpPr>
        <p:spPr>
          <a:xfrm>
            <a:off x="2" y="4268243"/>
            <a:ext cx="12191998" cy="790047"/>
          </a:xfrm>
        </p:spPr>
        <p:txBody>
          <a:bodyPr>
            <a:normAutofit/>
          </a:bodyPr>
          <a:lstStyle/>
          <a:p>
            <a:pPr algn="just"/>
            <a:r>
              <a:rPr lang="ka-GE" sz="2000" dirty="0">
                <a:latin typeface="ALK Sanet" panose="02000506000000020004" pitchFamily="2" charset="0"/>
              </a:rPr>
              <a:t>სუფთა გარემოს შენარჩუნების მიზნით დამატებით შეძენილი იქნა 170                        (ას სამოცდაათი) ერთეული ნარჩენების შეგროვების კონტეინერი.</a:t>
            </a:r>
            <a:endParaRPr lang="en-GB" sz="2000" dirty="0">
              <a:latin typeface="ALK Sanet" panose="02000506000000020004" pitchFamily="2" charset="0"/>
            </a:endParaRPr>
          </a:p>
        </p:txBody>
      </p:sp>
      <p:sp>
        <p:nvSpPr>
          <p:cNvPr id="4" name="Content Placeholder 2">
            <a:extLst>
              <a:ext uri="{FF2B5EF4-FFF2-40B4-BE49-F238E27FC236}">
                <a16:creationId xmlns:a16="http://schemas.microsoft.com/office/drawing/2014/main" id="{F317BF32-B1ED-4F82-B865-82F4BB1021FA}"/>
              </a:ext>
            </a:extLst>
          </p:cNvPr>
          <p:cNvSpPr txBox="1">
            <a:spLocks/>
          </p:cNvSpPr>
          <p:nvPr/>
        </p:nvSpPr>
        <p:spPr>
          <a:xfrm>
            <a:off x="2" y="2798092"/>
            <a:ext cx="12191998" cy="67284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ka-GE" sz="2000" dirty="0">
                <a:latin typeface="ALK Sanet" panose="02000506000000020004" pitchFamily="2" charset="0"/>
              </a:rPr>
              <a:t>გამწვანების მიზნით დაირგო 200 ძირი წიწვოვანი ნერგი სახელმწიფო ტყის ტერიტორიაზე.</a:t>
            </a:r>
            <a:endParaRPr lang="en-GB" sz="2000" dirty="0">
              <a:latin typeface="ALK Sanet" panose="02000506000000020004" pitchFamily="2" charset="0"/>
            </a:endParaRPr>
          </a:p>
        </p:txBody>
      </p:sp>
      <p:sp>
        <p:nvSpPr>
          <p:cNvPr id="5" name="Content Placeholder 2">
            <a:extLst>
              <a:ext uri="{FF2B5EF4-FFF2-40B4-BE49-F238E27FC236}">
                <a16:creationId xmlns:a16="http://schemas.microsoft.com/office/drawing/2014/main" id="{AEA341CD-4979-44C3-B375-693CA63973AD}"/>
              </a:ext>
            </a:extLst>
          </p:cNvPr>
          <p:cNvSpPr txBox="1">
            <a:spLocks/>
          </p:cNvSpPr>
          <p:nvPr/>
        </p:nvSpPr>
        <p:spPr>
          <a:xfrm>
            <a:off x="2" y="3406250"/>
            <a:ext cx="12191998" cy="104457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ka-GE" sz="2000" dirty="0">
                <a:latin typeface="ALK Sanet" panose="02000506000000020004" pitchFamily="2" charset="0"/>
              </a:rPr>
              <a:t>ჯანსაღი გარემოს შექმნის მიზნით მიმდინარეობს  მუნიციპალური ნარჩენების მართვის 5 წლიანი გეგმის შემუშავება.</a:t>
            </a:r>
            <a:endParaRPr lang="en-GB" sz="2000" dirty="0">
              <a:latin typeface="ALK Sanet" panose="02000506000000020004" pitchFamily="2" charset="0"/>
            </a:endParaRPr>
          </a:p>
        </p:txBody>
      </p:sp>
      <p:sp>
        <p:nvSpPr>
          <p:cNvPr id="7" name="Title 1">
            <a:extLst>
              <a:ext uri="{FF2B5EF4-FFF2-40B4-BE49-F238E27FC236}">
                <a16:creationId xmlns:a16="http://schemas.microsoft.com/office/drawing/2014/main" id="{CC8D32B3-69FF-4DA8-9993-9C3C111B545D}"/>
              </a:ext>
            </a:extLst>
          </p:cNvPr>
          <p:cNvSpPr txBox="1">
            <a:spLocks/>
          </p:cNvSpPr>
          <p:nvPr/>
        </p:nvSpPr>
        <p:spPr>
          <a:xfrm>
            <a:off x="2478616" y="559174"/>
            <a:ext cx="7234768" cy="798139"/>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700" dirty="0">
              <a:solidFill>
                <a:schemeClr val="bg1"/>
              </a:solidFill>
              <a:highlight>
                <a:srgbClr val="008080"/>
              </a:highlight>
              <a:latin typeface="ALK Sanet" panose="02000506000000020004" pitchFamily="2" charset="0"/>
            </a:endParaRPr>
          </a:p>
        </p:txBody>
      </p:sp>
      <p:pic>
        <p:nvPicPr>
          <p:cNvPr id="9" name="Picture 8">
            <a:extLst>
              <a:ext uri="{FF2B5EF4-FFF2-40B4-BE49-F238E27FC236}">
                <a16:creationId xmlns:a16="http://schemas.microsoft.com/office/drawing/2014/main" id="{1386D41F-0A9E-4C5B-994C-4648614D0D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3" y="5452533"/>
            <a:ext cx="1405467" cy="1405467"/>
          </a:xfrm>
          <a:prstGeom prst="rect">
            <a:avLst/>
          </a:prstGeom>
        </p:spPr>
      </p:pic>
      <p:sp>
        <p:nvSpPr>
          <p:cNvPr id="8" name="Content Placeholder 2">
            <a:extLst>
              <a:ext uri="{FF2B5EF4-FFF2-40B4-BE49-F238E27FC236}">
                <a16:creationId xmlns:a16="http://schemas.microsoft.com/office/drawing/2014/main" id="{FB0CE182-086C-41F0-A58C-BA905D3D43AB}"/>
              </a:ext>
            </a:extLst>
          </p:cNvPr>
          <p:cNvSpPr txBox="1">
            <a:spLocks/>
          </p:cNvSpPr>
          <p:nvPr/>
        </p:nvSpPr>
        <p:spPr>
          <a:xfrm>
            <a:off x="1" y="2000783"/>
            <a:ext cx="12191999" cy="10445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ka-GE" sz="2000" dirty="0">
                <a:latin typeface="ALK Sanet" panose="02000506000000020004" pitchFamily="2" charset="0"/>
              </a:rPr>
              <a:t>გარემოს შენარჩუნების მიზნით ბრიკეტის პროგრამამ ჩაანაცვლა 1700 მ3 საშეშე ხე-ტყის გამოყენება.</a:t>
            </a:r>
            <a:endParaRPr lang="en-GB" sz="2000" dirty="0">
              <a:latin typeface="ALK Sanet" panose="02000506000000020004" pitchFamily="2" charset="0"/>
            </a:endParaRPr>
          </a:p>
        </p:txBody>
      </p:sp>
      <p:sp>
        <p:nvSpPr>
          <p:cNvPr id="10" name="Title 1">
            <a:extLst>
              <a:ext uri="{FF2B5EF4-FFF2-40B4-BE49-F238E27FC236}">
                <a16:creationId xmlns:a16="http://schemas.microsoft.com/office/drawing/2014/main" id="{363BDA1C-9902-476F-A983-5453399D3D2C}"/>
              </a:ext>
            </a:extLst>
          </p:cNvPr>
          <p:cNvSpPr txBox="1">
            <a:spLocks/>
          </p:cNvSpPr>
          <p:nvPr/>
        </p:nvSpPr>
        <p:spPr>
          <a:xfrm>
            <a:off x="0" y="-1"/>
            <a:ext cx="12191999" cy="1710268"/>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3200" dirty="0">
                <a:solidFill>
                  <a:schemeClr val="tx2"/>
                </a:solidFill>
                <a:latin typeface="ALK Sanet" panose="02000506000000020004" pitchFamily="2" charset="0"/>
              </a:rPr>
              <a:t>ხელვაჩაურის მუნიციპალიტეტის მერიის </a:t>
            </a:r>
          </a:p>
          <a:p>
            <a:r>
              <a:rPr lang="ka-GE" sz="3200" dirty="0">
                <a:solidFill>
                  <a:schemeClr val="tx2"/>
                </a:solidFill>
                <a:latin typeface="ALK Sanet" panose="02000506000000020004" pitchFamily="2" charset="0"/>
              </a:rPr>
              <a:t>2022 წლის ანგარიში </a:t>
            </a:r>
          </a:p>
          <a:p>
            <a:endParaRPr lang="ka-GE" sz="3600" dirty="0">
              <a:solidFill>
                <a:schemeClr val="tx2"/>
              </a:solidFill>
              <a:latin typeface="ALK Sanet" panose="02000506000000020004" pitchFamily="2" charset="0"/>
            </a:endParaRPr>
          </a:p>
          <a:p>
            <a:r>
              <a:rPr lang="ka-GE" sz="4300" dirty="0">
                <a:solidFill>
                  <a:schemeClr val="bg1"/>
                </a:solidFill>
                <a:highlight>
                  <a:srgbClr val="008080"/>
                </a:highlight>
                <a:latin typeface="ALK Sanet" panose="02000506000000020004" pitchFamily="2" charset="0"/>
              </a:rPr>
              <a:t>ეკოლოგიური პოლიტიკა</a:t>
            </a:r>
            <a:endParaRPr lang="en-GB" sz="43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3883168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B2F2F18-D254-4E80-83C1-C0581A20D2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3" y="5452533"/>
            <a:ext cx="1405467" cy="1405467"/>
          </a:xfrm>
          <a:prstGeom prst="rect">
            <a:avLst/>
          </a:prstGeom>
        </p:spPr>
      </p:pic>
      <p:sp>
        <p:nvSpPr>
          <p:cNvPr id="8" name="Subtitle 2">
            <a:extLst>
              <a:ext uri="{FF2B5EF4-FFF2-40B4-BE49-F238E27FC236}">
                <a16:creationId xmlns:a16="http://schemas.microsoft.com/office/drawing/2014/main" id="{EFA7E797-3802-4BA2-A891-5CF4B39F5371}"/>
              </a:ext>
            </a:extLst>
          </p:cNvPr>
          <p:cNvSpPr txBox="1">
            <a:spLocks/>
          </p:cNvSpPr>
          <p:nvPr/>
        </p:nvSpPr>
        <p:spPr>
          <a:xfrm>
            <a:off x="0" y="2066808"/>
            <a:ext cx="12191999" cy="1269059"/>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just">
              <a:buFont typeface="Arial" panose="020B0604020202020204" pitchFamily="34" charset="0"/>
              <a:buChar char="•"/>
            </a:pPr>
            <a:r>
              <a:rPr lang="ka-GE" sz="2000" dirty="0">
                <a:latin typeface="ALK Sanet" panose="02000506000000020004" pitchFamily="2" charset="0"/>
              </a:rPr>
              <a:t>მოსახლეობის სოციალურ - ეკონომიკური მდგომარეობის გაუმჯობესებისათვის, ქ. ბათუმისა და ხელვაჩაურის მერიას შორის გაფორმდა მემორანდუმი, რომლის მიზანია მოსახლეობისათვის ინტეგრირებული სამგზავრო სატრანსპორტო მომსახურების</a:t>
            </a:r>
            <a:r>
              <a:rPr lang="en-GB" sz="2000" dirty="0">
                <a:latin typeface="ALK Sanet" panose="02000506000000020004" pitchFamily="2" charset="0"/>
              </a:rPr>
              <a:t> </a:t>
            </a:r>
            <a:r>
              <a:rPr lang="ka-GE" sz="2000" dirty="0">
                <a:latin typeface="ALK Sanet" panose="02000506000000020004" pitchFamily="2" charset="0"/>
              </a:rPr>
              <a:t>ორგანიზება.</a:t>
            </a:r>
            <a:endParaRPr lang="en-GB" sz="2000" dirty="0">
              <a:latin typeface="ALK Sanet" panose="02000506000000020004" pitchFamily="2" charset="0"/>
            </a:endParaRPr>
          </a:p>
        </p:txBody>
      </p:sp>
      <p:sp>
        <p:nvSpPr>
          <p:cNvPr id="7" name="Subtitle 2">
            <a:extLst>
              <a:ext uri="{FF2B5EF4-FFF2-40B4-BE49-F238E27FC236}">
                <a16:creationId xmlns:a16="http://schemas.microsoft.com/office/drawing/2014/main" id="{3E7E3649-DC1E-49F4-A6EB-F5923D183B07}"/>
              </a:ext>
            </a:extLst>
          </p:cNvPr>
          <p:cNvSpPr txBox="1">
            <a:spLocks/>
          </p:cNvSpPr>
          <p:nvPr/>
        </p:nvSpPr>
        <p:spPr>
          <a:xfrm>
            <a:off x="0" y="3522134"/>
            <a:ext cx="12191999" cy="982133"/>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just">
              <a:buFont typeface="Arial" panose="020B0604020202020204" pitchFamily="34" charset="0"/>
              <a:buChar char="•"/>
            </a:pPr>
            <a:r>
              <a:rPr lang="ka-GE" sz="2000" dirty="0">
                <a:latin typeface="ALK Sanet" panose="02000506000000020004" pitchFamily="2" charset="0"/>
              </a:rPr>
              <a:t>მუნიციპალიტეტის მასშტაბით მოხდა შესწავლა საზოგადოებრივი ტრანსპორტის 12 (თორმეტი) ახალი მიმართულებების დამატების შესახებ. 2023 წლის ბიუჯეტიდან დასუბსიდირდება 1 200 000 ლარით. </a:t>
            </a:r>
            <a:endParaRPr lang="en-GB" sz="2000" dirty="0">
              <a:latin typeface="ALK Sanet" panose="02000506000000020004" pitchFamily="2" charset="0"/>
            </a:endParaRPr>
          </a:p>
        </p:txBody>
      </p:sp>
      <p:sp>
        <p:nvSpPr>
          <p:cNvPr id="12" name="Title 1">
            <a:extLst>
              <a:ext uri="{FF2B5EF4-FFF2-40B4-BE49-F238E27FC236}">
                <a16:creationId xmlns:a16="http://schemas.microsoft.com/office/drawing/2014/main" id="{07F66AC8-7C0E-44AB-A160-C2048BFA4461}"/>
              </a:ext>
            </a:extLst>
          </p:cNvPr>
          <p:cNvSpPr txBox="1">
            <a:spLocks/>
          </p:cNvSpPr>
          <p:nvPr/>
        </p:nvSpPr>
        <p:spPr>
          <a:xfrm>
            <a:off x="0" y="-1"/>
            <a:ext cx="12191999" cy="1710268"/>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3200" dirty="0">
                <a:solidFill>
                  <a:schemeClr val="tx2"/>
                </a:solidFill>
                <a:latin typeface="ALK Sanet" panose="02000506000000020004" pitchFamily="2" charset="0"/>
              </a:rPr>
              <a:t>ხელვაჩაურის მუნიციპალიტეტის მერიის </a:t>
            </a:r>
          </a:p>
          <a:p>
            <a:r>
              <a:rPr lang="ka-GE" sz="3200" dirty="0">
                <a:solidFill>
                  <a:schemeClr val="tx2"/>
                </a:solidFill>
                <a:latin typeface="ALK Sanet" panose="02000506000000020004" pitchFamily="2" charset="0"/>
              </a:rPr>
              <a:t>2022 წლის ანგარიში </a:t>
            </a:r>
          </a:p>
          <a:p>
            <a:endParaRPr lang="ka-GE" sz="3600" dirty="0">
              <a:solidFill>
                <a:schemeClr val="tx2"/>
              </a:solidFill>
              <a:latin typeface="ALK Sanet" panose="02000506000000020004" pitchFamily="2" charset="0"/>
            </a:endParaRPr>
          </a:p>
          <a:p>
            <a:r>
              <a:rPr lang="ka-GE" sz="4300" dirty="0">
                <a:solidFill>
                  <a:schemeClr val="bg1"/>
                </a:solidFill>
                <a:highlight>
                  <a:srgbClr val="008080"/>
                </a:highlight>
                <a:latin typeface="ALK Sanet" panose="02000506000000020004" pitchFamily="2" charset="0"/>
              </a:rPr>
              <a:t>სატრანსპორტო პოლიტიკა</a:t>
            </a:r>
            <a:endParaRPr lang="en-GB" sz="43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38453708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09BF03A-0CB5-47A6-8BA2-3D7C5825E2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3" y="5452533"/>
            <a:ext cx="1405467" cy="1405467"/>
          </a:xfrm>
          <a:prstGeom prst="rect">
            <a:avLst/>
          </a:prstGeom>
        </p:spPr>
      </p:pic>
      <p:graphicFrame>
        <p:nvGraphicFramePr>
          <p:cNvPr id="11" name="Chart 10">
            <a:extLst>
              <a:ext uri="{FF2B5EF4-FFF2-40B4-BE49-F238E27FC236}">
                <a16:creationId xmlns:a16="http://schemas.microsoft.com/office/drawing/2014/main" id="{E700063C-31BE-49E4-BD6A-794471C2C409}"/>
              </a:ext>
            </a:extLst>
          </p:cNvPr>
          <p:cNvGraphicFramePr/>
          <p:nvPr>
            <p:extLst>
              <p:ext uri="{D42A27DB-BD31-4B8C-83A1-F6EECF244321}">
                <p14:modId xmlns:p14="http://schemas.microsoft.com/office/powerpoint/2010/main" val="335526289"/>
              </p:ext>
            </p:extLst>
          </p:nvPr>
        </p:nvGraphicFramePr>
        <p:xfrm>
          <a:off x="2192867" y="1710267"/>
          <a:ext cx="7967132" cy="5052066"/>
        </p:xfrm>
        <a:graphic>
          <a:graphicData uri="http://schemas.openxmlformats.org/drawingml/2006/chart">
            <c:chart xmlns:c="http://schemas.openxmlformats.org/drawingml/2006/chart" xmlns:r="http://schemas.openxmlformats.org/officeDocument/2006/relationships" r:id="rId3"/>
          </a:graphicData>
        </a:graphic>
      </p:graphicFrame>
      <p:sp>
        <p:nvSpPr>
          <p:cNvPr id="8" name="Title 1">
            <a:extLst>
              <a:ext uri="{FF2B5EF4-FFF2-40B4-BE49-F238E27FC236}">
                <a16:creationId xmlns:a16="http://schemas.microsoft.com/office/drawing/2014/main" id="{248C8013-B681-40AE-8E07-7DB7982C3585}"/>
              </a:ext>
            </a:extLst>
          </p:cNvPr>
          <p:cNvSpPr txBox="1">
            <a:spLocks/>
          </p:cNvSpPr>
          <p:nvPr/>
        </p:nvSpPr>
        <p:spPr>
          <a:xfrm>
            <a:off x="0" y="-1"/>
            <a:ext cx="12191999" cy="1710268"/>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3200" dirty="0">
                <a:solidFill>
                  <a:schemeClr val="tx2"/>
                </a:solidFill>
                <a:latin typeface="ALK Sanet" panose="02000506000000020004" pitchFamily="2" charset="0"/>
              </a:rPr>
              <a:t>ხელვაჩაურის მუნიციპალიტეტის მერიის </a:t>
            </a:r>
          </a:p>
          <a:p>
            <a:r>
              <a:rPr lang="ka-GE" sz="3200" dirty="0">
                <a:solidFill>
                  <a:schemeClr val="tx2"/>
                </a:solidFill>
                <a:latin typeface="ALK Sanet" panose="02000506000000020004" pitchFamily="2" charset="0"/>
              </a:rPr>
              <a:t>2022 წლის ანგარიში </a:t>
            </a:r>
          </a:p>
          <a:p>
            <a:endParaRPr lang="ka-GE" sz="3600" dirty="0">
              <a:solidFill>
                <a:schemeClr val="tx2"/>
              </a:solidFill>
              <a:latin typeface="ALK Sanet" panose="02000506000000020004" pitchFamily="2" charset="0"/>
            </a:endParaRPr>
          </a:p>
          <a:p>
            <a:r>
              <a:rPr lang="ka-GE" sz="4300" dirty="0">
                <a:solidFill>
                  <a:schemeClr val="bg1"/>
                </a:solidFill>
                <a:highlight>
                  <a:srgbClr val="008080"/>
                </a:highlight>
                <a:latin typeface="ALK Sanet" panose="02000506000000020004" pitchFamily="2" charset="0"/>
              </a:rPr>
              <a:t>ბიუჯეტის მაჩვენებელი</a:t>
            </a:r>
            <a:endParaRPr lang="en-GB" sz="43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37725813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9D0ECA-9CDB-47E8-A012-748C8C76CD10}"/>
              </a:ext>
            </a:extLst>
          </p:cNvPr>
          <p:cNvSpPr>
            <a:spLocks noGrp="1"/>
          </p:cNvSpPr>
          <p:nvPr>
            <p:ph idx="1"/>
          </p:nvPr>
        </p:nvSpPr>
        <p:spPr>
          <a:xfrm>
            <a:off x="0" y="1700418"/>
            <a:ext cx="12192000" cy="5157582"/>
          </a:xfrm>
        </p:spPr>
        <p:txBody>
          <a:bodyPr>
            <a:normAutofit lnSpcReduction="10000"/>
          </a:bodyPr>
          <a:lstStyle/>
          <a:p>
            <a:pPr algn="just"/>
            <a:r>
              <a:rPr lang="ka-GE" sz="1800" dirty="0">
                <a:latin typeface="ALK Sanet" panose="02000506000000020004" pitchFamily="2" charset="0"/>
              </a:rPr>
              <a:t>სოფელ ახალშენში მოეწყო </a:t>
            </a:r>
            <a:r>
              <a:rPr lang="en-GB" sz="1800" dirty="0">
                <a:latin typeface="ALK Sanet" panose="02000506000000020004" pitchFamily="2" charset="0"/>
              </a:rPr>
              <a:t>240</a:t>
            </a:r>
            <a:r>
              <a:rPr lang="ka-GE" sz="1800" dirty="0">
                <a:latin typeface="ALK Sanet" panose="02000506000000020004" pitchFamily="2" charset="0"/>
              </a:rPr>
              <a:t> აღსაზრდელზე გათვლილი საბავშვო ბაღი - 2 201 </a:t>
            </a:r>
            <a:r>
              <a:rPr lang="en-US" sz="1800" dirty="0">
                <a:latin typeface="ALK Sanet" panose="02000506000000020004" pitchFamily="2" charset="0"/>
              </a:rPr>
              <a:t>212</a:t>
            </a:r>
            <a:r>
              <a:rPr lang="ka-GE" sz="1800" dirty="0">
                <a:latin typeface="ALK Sanet" panose="02000506000000020004" pitchFamily="2" charset="0"/>
              </a:rPr>
              <a:t> ლარი;</a:t>
            </a:r>
          </a:p>
          <a:p>
            <a:pPr algn="just"/>
            <a:r>
              <a:rPr lang="ka-GE" sz="1800" dirty="0">
                <a:latin typeface="ALK Sanet" panose="02000506000000020004" pitchFamily="2" charset="0"/>
              </a:rPr>
              <a:t>სოფელ ახალსოფელში მოეწყო სკვერი - პროექტის ღირებულება 75 </a:t>
            </a:r>
            <a:r>
              <a:rPr lang="en-US" sz="1800" dirty="0">
                <a:latin typeface="ALK Sanet" panose="02000506000000020004" pitchFamily="2" charset="0"/>
              </a:rPr>
              <a:t>436 </a:t>
            </a:r>
            <a:r>
              <a:rPr lang="ka-GE" sz="1800" dirty="0">
                <a:latin typeface="ALK Sanet" panose="02000506000000020004" pitchFamily="2" charset="0"/>
              </a:rPr>
              <a:t>ლარი;</a:t>
            </a:r>
          </a:p>
          <a:p>
            <a:pPr algn="just"/>
            <a:r>
              <a:rPr lang="ka-GE" sz="1800" dirty="0">
                <a:latin typeface="ALK Sanet" panose="02000506000000020004" pitchFamily="2" charset="0"/>
              </a:rPr>
              <a:t>სოფლის მხარდაჭერის პროგრამით, ხელვაჩაურის მუნიციპალიტეტზე გამოყოფილი იქნა 968 000 ლარი, რომლითაც მოწესრიგდა ბეტონის საფარით 15 კმ გზა, გარე განათება 3 სხვადასხვა </a:t>
            </a:r>
            <a:r>
              <a:rPr lang="ka-GE" sz="1800" dirty="0" err="1">
                <a:latin typeface="ALK Sanet" panose="02000506000000020004" pitchFamily="2" charset="0"/>
              </a:rPr>
              <a:t>ლოკაციაზე</a:t>
            </a:r>
            <a:r>
              <a:rPr lang="ka-GE" sz="1800" dirty="0">
                <a:latin typeface="ALK Sanet" panose="02000506000000020004" pitchFamily="2" charset="0"/>
              </a:rPr>
              <a:t> და გასართობი სკვერი თხილნარის ცენტრში.</a:t>
            </a:r>
          </a:p>
          <a:p>
            <a:pPr algn="just"/>
            <a:r>
              <a:rPr lang="ka-GE" sz="1800" dirty="0">
                <a:effectLst/>
                <a:latin typeface="ALK Sanet" panose="02000506000000020004" pitchFamily="2" charset="0"/>
                <a:ea typeface="Calibri" panose="020F0502020204030204" pitchFamily="34" charset="0"/>
                <a:cs typeface="Times New Roman" panose="02020603050405020304" pitchFamily="18" charset="0"/>
              </a:rPr>
              <a:t>შიდა სასოფლო გზების კეთილმოწყობისათვის ბიუჯეტიდან გათვალისწინებული იქნა 1 330 331 ლარი. ბეტონის საფარით მოეწყო 14 კმ-მდე გზა. </a:t>
            </a:r>
            <a:endParaRPr lang="ka-GE" sz="1800" dirty="0">
              <a:latin typeface="ALK Sanet" panose="02000506000000020004" pitchFamily="2" charset="0"/>
            </a:endParaRPr>
          </a:p>
          <a:p>
            <a:pPr algn="just"/>
            <a:r>
              <a:rPr lang="ka-GE" sz="1800" dirty="0">
                <a:latin typeface="ALK Sanet" panose="02000506000000020004" pitchFamily="2" charset="0"/>
              </a:rPr>
              <a:t>დასრულებულია გარე განათების მოწყობა 4 სხვადასხვა ლოკაციაზე საერთო ღირებულებით 276 274 ლარი.</a:t>
            </a:r>
          </a:p>
          <a:p>
            <a:pPr algn="just"/>
            <a:r>
              <a:rPr lang="ka-GE" sz="1800" dirty="0">
                <a:latin typeface="ALK Sanet" panose="02000506000000020004" pitchFamily="2" charset="0"/>
              </a:rPr>
              <a:t>135 ლოკაციაზე მოეწყო ფერდსამაგრი კედლები და გაბიონები, საერთო ღირებულებით 4 627 010 ლარი.</a:t>
            </a:r>
          </a:p>
          <a:p>
            <a:pPr algn="just"/>
            <a:r>
              <a:rPr lang="ka-GE" sz="1800" dirty="0">
                <a:latin typeface="ALK Sanet" panose="02000506000000020004" pitchFamily="2" charset="0"/>
              </a:rPr>
              <a:t>ახალსოფლის სასმელი წყლის სისტემის მოწყობა, ღირებულება 2 078 648  ლარი - მოემსახურება ახალსოფელსა და ჭარნალში მცხოვრებ 1000-ზე მეტ ოჯახს;</a:t>
            </a:r>
          </a:p>
          <a:p>
            <a:r>
              <a:rPr lang="ka-GE" sz="1800" dirty="0">
                <a:latin typeface="ALK Sanet" panose="02000506000000020004" pitchFamily="2" charset="0"/>
              </a:rPr>
              <a:t>აშენდა 3 სამანქანე ხიდი საერთო ღირებულებით 590 851 ლარი;</a:t>
            </a:r>
          </a:p>
          <a:p>
            <a:r>
              <a:rPr lang="ka-GE" sz="1800" dirty="0">
                <a:latin typeface="ALK Sanet" panose="02000506000000020004" pitchFamily="2" charset="0"/>
              </a:rPr>
              <a:t>დასრულდა თხილნარის აგარის დაწყებითი სკოლის რეაბილიტაცია - 114 434 ლარი;</a:t>
            </a:r>
          </a:p>
          <a:p>
            <a:r>
              <a:rPr lang="ka-GE" sz="1800" dirty="0">
                <a:latin typeface="ALK Sanet" panose="02000506000000020004" pitchFamily="2" charset="0"/>
              </a:rPr>
              <a:t>სოფელ ქვედა ქოქოლეთში აშენდა მედპუნქტი - 38 599 ლარი.</a:t>
            </a:r>
          </a:p>
          <a:p>
            <a:endParaRPr lang="en-GB" sz="1800" dirty="0">
              <a:latin typeface="ALK Sanet" panose="02000506000000020004" pitchFamily="2" charset="0"/>
            </a:endParaRPr>
          </a:p>
          <a:p>
            <a:endParaRPr lang="ka-GE" sz="1800" dirty="0">
              <a:latin typeface="ALK Sanet" panose="02000506000000020004" pitchFamily="2" charset="0"/>
            </a:endParaRPr>
          </a:p>
          <a:p>
            <a:endParaRPr lang="ka-GE" sz="1800" dirty="0">
              <a:latin typeface="ALK Sanet" panose="02000506000000020004" pitchFamily="2" charset="0"/>
            </a:endParaRPr>
          </a:p>
          <a:p>
            <a:pPr marL="0" indent="0" algn="just">
              <a:buNone/>
            </a:pPr>
            <a:endParaRPr lang="en-GB" sz="1800" dirty="0">
              <a:latin typeface="ALK Sanet" panose="02000506000000020004" pitchFamily="2" charset="0"/>
            </a:endParaRPr>
          </a:p>
        </p:txBody>
      </p:sp>
      <p:pic>
        <p:nvPicPr>
          <p:cNvPr id="5" name="Picture 4">
            <a:extLst>
              <a:ext uri="{FF2B5EF4-FFF2-40B4-BE49-F238E27FC236}">
                <a16:creationId xmlns:a16="http://schemas.microsoft.com/office/drawing/2014/main" id="{73A7117F-41AE-47E8-9932-BC13A440FD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3" y="5393265"/>
            <a:ext cx="1405467" cy="1405467"/>
          </a:xfrm>
          <a:prstGeom prst="rect">
            <a:avLst/>
          </a:prstGeom>
        </p:spPr>
      </p:pic>
      <p:sp>
        <p:nvSpPr>
          <p:cNvPr id="7" name="Content Placeholder 2">
            <a:extLst>
              <a:ext uri="{FF2B5EF4-FFF2-40B4-BE49-F238E27FC236}">
                <a16:creationId xmlns:a16="http://schemas.microsoft.com/office/drawing/2014/main" id="{B16D943C-A3BA-4659-A38E-6A3D1357B6BD}"/>
              </a:ext>
            </a:extLst>
          </p:cNvPr>
          <p:cNvSpPr txBox="1">
            <a:spLocks/>
          </p:cNvSpPr>
          <p:nvPr/>
        </p:nvSpPr>
        <p:spPr>
          <a:xfrm>
            <a:off x="715434" y="2485431"/>
            <a:ext cx="10515600" cy="52435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10" name="Content Placeholder 2">
            <a:extLst>
              <a:ext uri="{FF2B5EF4-FFF2-40B4-BE49-F238E27FC236}">
                <a16:creationId xmlns:a16="http://schemas.microsoft.com/office/drawing/2014/main" id="{2833F671-3E46-4737-967A-31EE22125426}"/>
              </a:ext>
            </a:extLst>
          </p:cNvPr>
          <p:cNvSpPr txBox="1">
            <a:spLocks/>
          </p:cNvSpPr>
          <p:nvPr/>
        </p:nvSpPr>
        <p:spPr>
          <a:xfrm>
            <a:off x="838200" y="3599366"/>
            <a:ext cx="10515600" cy="14054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pPr marL="0" indent="0" algn="just">
              <a:buNone/>
            </a:pPr>
            <a:endParaRPr lang="en-GB" sz="2000" dirty="0">
              <a:latin typeface="ALK Sanet" panose="02000506000000020004" pitchFamily="2" charset="0"/>
            </a:endParaRPr>
          </a:p>
        </p:txBody>
      </p:sp>
      <p:sp>
        <p:nvSpPr>
          <p:cNvPr id="11" name="Content Placeholder 2">
            <a:extLst>
              <a:ext uri="{FF2B5EF4-FFF2-40B4-BE49-F238E27FC236}">
                <a16:creationId xmlns:a16="http://schemas.microsoft.com/office/drawing/2014/main" id="{788BC864-8151-4CAB-B20E-38FBEF2CAA2F}"/>
              </a:ext>
            </a:extLst>
          </p:cNvPr>
          <p:cNvSpPr txBox="1">
            <a:spLocks/>
          </p:cNvSpPr>
          <p:nvPr/>
        </p:nvSpPr>
        <p:spPr>
          <a:xfrm>
            <a:off x="865715" y="3016905"/>
            <a:ext cx="10515600" cy="4120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GB" sz="2000" dirty="0">
              <a:latin typeface="ALK Sanet" panose="02000506000000020004" pitchFamily="2" charset="0"/>
            </a:endParaRPr>
          </a:p>
        </p:txBody>
      </p:sp>
      <p:sp>
        <p:nvSpPr>
          <p:cNvPr id="14" name="Title 1">
            <a:extLst>
              <a:ext uri="{FF2B5EF4-FFF2-40B4-BE49-F238E27FC236}">
                <a16:creationId xmlns:a16="http://schemas.microsoft.com/office/drawing/2014/main" id="{0D33B46F-3C90-4B44-A4C7-ED0D6F6B16AB}"/>
              </a:ext>
            </a:extLst>
          </p:cNvPr>
          <p:cNvSpPr txBox="1">
            <a:spLocks/>
          </p:cNvSpPr>
          <p:nvPr/>
        </p:nvSpPr>
        <p:spPr>
          <a:xfrm>
            <a:off x="0" y="-1"/>
            <a:ext cx="12191999" cy="1710268"/>
          </a:xfrm>
          <a:prstGeom prst="rect">
            <a:avLst/>
          </a:prstGeom>
        </p:spPr>
        <p:txBody>
          <a:bodyPr vert="horz" lIns="91440" tIns="45720" rIns="91440" bIns="45720" rtlCol="0" anchor="b">
            <a:normAutofit fontScale="850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3200" dirty="0">
                <a:solidFill>
                  <a:schemeClr val="tx2"/>
                </a:solidFill>
                <a:latin typeface="ALK Sanet" panose="02000506000000020004" pitchFamily="2" charset="0"/>
              </a:rPr>
              <a:t>ხელვაჩაურის მუნიციპალიტეტის მერიის </a:t>
            </a:r>
          </a:p>
          <a:p>
            <a:r>
              <a:rPr lang="ka-GE" sz="3200" dirty="0">
                <a:solidFill>
                  <a:schemeClr val="tx2"/>
                </a:solidFill>
                <a:latin typeface="ALK Sanet" panose="02000506000000020004" pitchFamily="2" charset="0"/>
              </a:rPr>
              <a:t>2022 წლის ანგარიში </a:t>
            </a:r>
          </a:p>
          <a:p>
            <a:endParaRPr lang="ka-GE" sz="3600" dirty="0">
              <a:solidFill>
                <a:schemeClr val="tx2"/>
              </a:solidFill>
              <a:latin typeface="ALK Sanet" panose="02000506000000020004" pitchFamily="2" charset="0"/>
            </a:endParaRPr>
          </a:p>
          <a:p>
            <a:r>
              <a:rPr lang="ka-GE" sz="4300" dirty="0">
                <a:solidFill>
                  <a:schemeClr val="bg1"/>
                </a:solidFill>
                <a:highlight>
                  <a:srgbClr val="008080"/>
                </a:highlight>
                <a:latin typeface="ALK Sanet" panose="02000506000000020004" pitchFamily="2" charset="0"/>
              </a:rPr>
              <a:t>დასრულებული ინფრასტრუქტურული პროექტები</a:t>
            </a:r>
            <a:endParaRPr lang="en-GB" sz="43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136604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57B48-FE36-4848-9CDA-1582DBD23CCF}"/>
              </a:ext>
            </a:extLst>
          </p:cNvPr>
          <p:cNvSpPr>
            <a:spLocks noGrp="1"/>
          </p:cNvSpPr>
          <p:nvPr>
            <p:ph type="title"/>
          </p:nvPr>
        </p:nvSpPr>
        <p:spPr>
          <a:xfrm>
            <a:off x="0" y="874467"/>
            <a:ext cx="12192000" cy="874467"/>
          </a:xfrm>
        </p:spPr>
        <p:txBody>
          <a:bodyPr>
            <a:normAutofit/>
          </a:bodyPr>
          <a:lstStyle/>
          <a:p>
            <a:pPr algn="ctr"/>
            <a:r>
              <a:rPr lang="ka-GE" sz="1800" dirty="0">
                <a:latin typeface="ALK Sanet" panose="02000506000000020004" pitchFamily="2" charset="0"/>
              </a:rPr>
              <a:t>სოფელ </a:t>
            </a:r>
            <a:r>
              <a:rPr lang="ka-GE" sz="1800" dirty="0" err="1">
                <a:latin typeface="ALK Sanet" panose="02000506000000020004" pitchFamily="2" charset="0"/>
              </a:rPr>
              <a:t>ხეღრუში</a:t>
            </a:r>
            <a:r>
              <a:rPr lang="ka-GE" sz="1800" dirty="0">
                <a:latin typeface="ALK Sanet" panose="02000506000000020004" pitchFamily="2" charset="0"/>
              </a:rPr>
              <a:t> დაწყებითი სკოლის </a:t>
            </a:r>
            <a:r>
              <a:rPr lang="ka-GE" sz="1800" dirty="0" err="1">
                <a:latin typeface="ALK Sanet" panose="02000506000000020004" pitchFamily="2" charset="0"/>
              </a:rPr>
              <a:t>მიმდებარედ</a:t>
            </a:r>
            <a:r>
              <a:rPr lang="ka-GE" sz="1800" dirty="0">
                <a:latin typeface="ALK Sanet" panose="02000506000000020004" pitchFamily="2" charset="0"/>
              </a:rPr>
              <a:t> მოეწყო საზოგადოებრივი გასართობი სკვერი. პროექტის ღირებულება 64 162 ლარი.</a:t>
            </a:r>
            <a:endParaRPr lang="en-GB" sz="1800" dirty="0">
              <a:latin typeface="ALK Sanet" panose="02000506000000020004" pitchFamily="2" charset="0"/>
            </a:endParaRPr>
          </a:p>
        </p:txBody>
      </p:sp>
      <p:graphicFrame>
        <p:nvGraphicFramePr>
          <p:cNvPr id="4" name="Object 3">
            <a:extLst>
              <a:ext uri="{FF2B5EF4-FFF2-40B4-BE49-F238E27FC236}">
                <a16:creationId xmlns:a16="http://schemas.microsoft.com/office/drawing/2014/main" id="{9C7F8B0B-77D4-448A-9F2C-A9E6752AB646}"/>
              </a:ext>
            </a:extLst>
          </p:cNvPr>
          <p:cNvGraphicFramePr>
            <a:graphicFrameLocks noChangeAspect="1"/>
          </p:cNvGraphicFramePr>
          <p:nvPr>
            <p:extLst>
              <p:ext uri="{D42A27DB-BD31-4B8C-83A1-F6EECF244321}">
                <p14:modId xmlns:p14="http://schemas.microsoft.com/office/powerpoint/2010/main" val="1662079392"/>
              </p:ext>
            </p:extLst>
          </p:nvPr>
        </p:nvGraphicFramePr>
        <p:xfrm>
          <a:off x="245533" y="2356593"/>
          <a:ext cx="5781795" cy="3252259"/>
        </p:xfrm>
        <a:graphic>
          <a:graphicData uri="http://schemas.openxmlformats.org/presentationml/2006/ole">
            <mc:AlternateContent xmlns:mc="http://schemas.openxmlformats.org/markup-compatibility/2006">
              <mc:Choice xmlns:v="urn:schemas-microsoft-com:vml" Requires="v">
                <p:oleObj spid="_x0000_s1060" name="Acrobat Document" r:id="rId3" imgW="19049808" imgH="10715369" progId="Acrobat.Document.DC">
                  <p:embed/>
                </p:oleObj>
              </mc:Choice>
              <mc:Fallback>
                <p:oleObj name="Acrobat Document" r:id="rId3" imgW="19049808" imgH="10715369" progId="Acrobat.Document.DC">
                  <p:embed/>
                  <p:pic>
                    <p:nvPicPr>
                      <p:cNvPr id="0" name=""/>
                      <p:cNvPicPr/>
                      <p:nvPr/>
                    </p:nvPicPr>
                    <p:blipFill>
                      <a:blip r:embed="rId4"/>
                      <a:stretch>
                        <a:fillRect/>
                      </a:stretch>
                    </p:blipFill>
                    <p:spPr>
                      <a:xfrm>
                        <a:off x="245533" y="2356593"/>
                        <a:ext cx="5781795" cy="3252259"/>
                      </a:xfrm>
                      <a:prstGeom prst="rect">
                        <a:avLst/>
                      </a:prstGeom>
                    </p:spPr>
                  </p:pic>
                </p:oleObj>
              </mc:Fallback>
            </mc:AlternateContent>
          </a:graphicData>
        </a:graphic>
      </p:graphicFrame>
      <p:sp>
        <p:nvSpPr>
          <p:cNvPr id="3" name="Title 1">
            <a:extLst>
              <a:ext uri="{FF2B5EF4-FFF2-40B4-BE49-F238E27FC236}">
                <a16:creationId xmlns:a16="http://schemas.microsoft.com/office/drawing/2014/main" id="{3EFCAB0A-F1DD-2B2D-0229-F04B581DC4FE}"/>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დასრულებული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pic>
        <p:nvPicPr>
          <p:cNvPr id="7" name="Picture 6">
            <a:extLst>
              <a:ext uri="{FF2B5EF4-FFF2-40B4-BE49-F238E27FC236}">
                <a16:creationId xmlns:a16="http://schemas.microsoft.com/office/drawing/2014/main" id="{64561581-8619-4792-A106-7490087107E5}"/>
              </a:ext>
            </a:extLst>
          </p:cNvPr>
          <p:cNvPicPr>
            <a:picLocks noChangeAspect="1"/>
          </p:cNvPicPr>
          <p:nvPr/>
        </p:nvPicPr>
        <p:blipFill rotWithShape="1">
          <a:blip r:embed="rId5">
            <a:extLst>
              <a:ext uri="{28A0092B-C50C-407E-A947-70E740481C1C}">
                <a14:useLocalDpi xmlns:a14="http://schemas.microsoft.com/office/drawing/2010/main" val="0"/>
              </a:ext>
            </a:extLst>
          </a:blip>
          <a:srcRect l="8296" t="13608" r="22450" b="17215"/>
          <a:stretch/>
        </p:blipFill>
        <p:spPr>
          <a:xfrm>
            <a:off x="6164674" y="2356593"/>
            <a:ext cx="5781794" cy="3252259"/>
          </a:xfrm>
          <a:prstGeom prst="rect">
            <a:avLst/>
          </a:prstGeom>
        </p:spPr>
      </p:pic>
    </p:spTree>
    <p:extLst>
      <p:ext uri="{BB962C8B-B14F-4D97-AF65-F5344CB8AC3E}">
        <p14:creationId xmlns:p14="http://schemas.microsoft.com/office/powerpoint/2010/main" val="1003254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4">
            <a:extLst>
              <a:ext uri="{FF2B5EF4-FFF2-40B4-BE49-F238E27FC236}">
                <a16:creationId xmlns:a16="http://schemas.microsoft.com/office/drawing/2014/main" id="{FF75DC17-560F-416B-8ECD-B89C4BD22088}"/>
              </a:ext>
            </a:extLst>
          </p:cNvPr>
          <p:cNvGraphicFramePr>
            <a:graphicFrameLocks noChangeAspect="1"/>
          </p:cNvGraphicFramePr>
          <p:nvPr>
            <p:extLst>
              <p:ext uri="{D42A27DB-BD31-4B8C-83A1-F6EECF244321}">
                <p14:modId xmlns:p14="http://schemas.microsoft.com/office/powerpoint/2010/main" val="1399586053"/>
              </p:ext>
            </p:extLst>
          </p:nvPr>
        </p:nvGraphicFramePr>
        <p:xfrm>
          <a:off x="5787340" y="2356419"/>
          <a:ext cx="6175874" cy="3473929"/>
        </p:xfrm>
        <a:graphic>
          <a:graphicData uri="http://schemas.openxmlformats.org/presentationml/2006/ole">
            <mc:AlternateContent xmlns:mc="http://schemas.openxmlformats.org/markup-compatibility/2006">
              <mc:Choice xmlns:v="urn:schemas-microsoft-com:vml" Requires="v">
                <p:oleObj spid="_x0000_s2118" name="Acrobat Document" r:id="rId3" imgW="12192000" imgH="6857744" progId="Acrobat.Document.DC">
                  <p:embed/>
                </p:oleObj>
              </mc:Choice>
              <mc:Fallback>
                <p:oleObj name="Acrobat Document" r:id="rId3" imgW="12192000" imgH="6857744" progId="Acrobat.Document.DC">
                  <p:embed/>
                  <p:pic>
                    <p:nvPicPr>
                      <p:cNvPr id="0" name=""/>
                      <p:cNvPicPr/>
                      <p:nvPr/>
                    </p:nvPicPr>
                    <p:blipFill>
                      <a:blip r:embed="rId4"/>
                      <a:stretch>
                        <a:fillRect/>
                      </a:stretch>
                    </p:blipFill>
                    <p:spPr>
                      <a:xfrm>
                        <a:off x="5787340" y="2356419"/>
                        <a:ext cx="6175874" cy="3473929"/>
                      </a:xfrm>
                      <a:prstGeom prst="rect">
                        <a:avLst/>
                      </a:prstGeom>
                    </p:spPr>
                  </p:pic>
                </p:oleObj>
              </mc:Fallback>
            </mc:AlternateContent>
          </a:graphicData>
        </a:graphic>
      </p:graphicFrame>
      <p:graphicFrame>
        <p:nvGraphicFramePr>
          <p:cNvPr id="7" name="Object 6">
            <a:extLst>
              <a:ext uri="{FF2B5EF4-FFF2-40B4-BE49-F238E27FC236}">
                <a16:creationId xmlns:a16="http://schemas.microsoft.com/office/drawing/2014/main" id="{23797119-1E09-48B5-B87E-36E4FF51EB33}"/>
              </a:ext>
            </a:extLst>
          </p:cNvPr>
          <p:cNvGraphicFramePr>
            <a:graphicFrameLocks noChangeAspect="1"/>
          </p:cNvGraphicFramePr>
          <p:nvPr>
            <p:extLst>
              <p:ext uri="{D42A27DB-BD31-4B8C-83A1-F6EECF244321}">
                <p14:modId xmlns:p14="http://schemas.microsoft.com/office/powerpoint/2010/main" val="3840827222"/>
              </p:ext>
            </p:extLst>
          </p:nvPr>
        </p:nvGraphicFramePr>
        <p:xfrm>
          <a:off x="228786" y="2356419"/>
          <a:ext cx="5517820" cy="3473929"/>
        </p:xfrm>
        <a:graphic>
          <a:graphicData uri="http://schemas.openxmlformats.org/presentationml/2006/ole">
            <mc:AlternateContent xmlns:mc="http://schemas.openxmlformats.org/markup-compatibility/2006">
              <mc:Choice xmlns:v="urn:schemas-microsoft-com:vml" Requires="v">
                <p:oleObj spid="_x0000_s2119" name="Acrobat Document" r:id="rId5" imgW="26936652" imgH="20202440" progId="Acrobat.Document.DC">
                  <p:embed/>
                </p:oleObj>
              </mc:Choice>
              <mc:Fallback>
                <p:oleObj name="Acrobat Document" r:id="rId5" imgW="26936652" imgH="20202440" progId="Acrobat.Document.DC">
                  <p:embed/>
                  <p:pic>
                    <p:nvPicPr>
                      <p:cNvPr id="0" name=""/>
                      <p:cNvPicPr/>
                      <p:nvPr/>
                    </p:nvPicPr>
                    <p:blipFill>
                      <a:blip r:embed="rId6"/>
                      <a:stretch>
                        <a:fillRect/>
                      </a:stretch>
                    </p:blipFill>
                    <p:spPr>
                      <a:xfrm>
                        <a:off x="228786" y="2356419"/>
                        <a:ext cx="5517820" cy="3473929"/>
                      </a:xfrm>
                      <a:prstGeom prst="rect">
                        <a:avLst/>
                      </a:prstGeom>
                    </p:spPr>
                  </p:pic>
                </p:oleObj>
              </mc:Fallback>
            </mc:AlternateContent>
          </a:graphicData>
        </a:graphic>
      </p:graphicFrame>
      <p:sp>
        <p:nvSpPr>
          <p:cNvPr id="3" name="Rectangle 2">
            <a:extLst>
              <a:ext uri="{FF2B5EF4-FFF2-40B4-BE49-F238E27FC236}">
                <a16:creationId xmlns:a16="http://schemas.microsoft.com/office/drawing/2014/main" id="{43E94BAA-A818-0141-D966-214FD7FEF487}"/>
              </a:ext>
            </a:extLst>
          </p:cNvPr>
          <p:cNvSpPr/>
          <p:nvPr/>
        </p:nvSpPr>
        <p:spPr>
          <a:xfrm>
            <a:off x="0" y="768127"/>
            <a:ext cx="12192000" cy="707886"/>
          </a:xfrm>
          <a:prstGeom prst="rect">
            <a:avLst/>
          </a:prstGeom>
        </p:spPr>
        <p:txBody>
          <a:bodyPr wrap="square">
            <a:spAutoFit/>
          </a:bodyPr>
          <a:lstStyle/>
          <a:p>
            <a:pPr algn="ctr"/>
            <a:r>
              <a:rPr lang="ka-GE" sz="2000" dirty="0">
                <a:latin typeface="ALK Sanet" panose="02000506000000020004" pitchFamily="2" charset="0"/>
              </a:rPr>
              <a:t>დასრულდა სოფელ </a:t>
            </a:r>
            <a:r>
              <a:rPr lang="ka-GE" sz="2000" dirty="0" err="1">
                <a:latin typeface="ALK Sanet" panose="02000506000000020004" pitchFamily="2" charset="0"/>
              </a:rPr>
              <a:t>კაპნისთავში</a:t>
            </a:r>
            <a:r>
              <a:rPr lang="ka-GE" sz="2000" dirty="0">
                <a:latin typeface="ALK Sanet" panose="02000506000000020004" pitchFamily="2" charset="0"/>
              </a:rPr>
              <a:t> ცენტრის კეთილმოწყობა. </a:t>
            </a:r>
          </a:p>
          <a:p>
            <a:pPr algn="ctr"/>
            <a:r>
              <a:rPr lang="ka-GE" sz="2000" dirty="0">
                <a:latin typeface="ALK Sanet" panose="02000506000000020004" pitchFamily="2" charset="0"/>
              </a:rPr>
              <a:t>პროექტის ღირებულება 51 241 ლარი</a:t>
            </a:r>
            <a:endParaRPr lang="en-GB" sz="2000" dirty="0">
              <a:latin typeface="ALK Sanet" panose="02000506000000020004" pitchFamily="2" charset="0"/>
            </a:endParaRPr>
          </a:p>
        </p:txBody>
      </p:sp>
      <p:sp>
        <p:nvSpPr>
          <p:cNvPr id="4" name="Title 1">
            <a:extLst>
              <a:ext uri="{FF2B5EF4-FFF2-40B4-BE49-F238E27FC236}">
                <a16:creationId xmlns:a16="http://schemas.microsoft.com/office/drawing/2014/main" id="{AE0ED53F-0EE6-A86B-4BBD-2C072F4DCEB1}"/>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დასრულებული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303114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BB51D95-7902-4534-9964-A84505C0263B}"/>
              </a:ext>
            </a:extLst>
          </p:cNvPr>
          <p:cNvSpPr>
            <a:spLocks noGrp="1"/>
          </p:cNvSpPr>
          <p:nvPr>
            <p:ph type="title"/>
          </p:nvPr>
        </p:nvSpPr>
        <p:spPr>
          <a:xfrm>
            <a:off x="0" y="818779"/>
            <a:ext cx="12192000" cy="699788"/>
          </a:xfrm>
        </p:spPr>
        <p:txBody>
          <a:bodyPr>
            <a:noAutofit/>
          </a:bodyPr>
          <a:lstStyle/>
          <a:p>
            <a:pPr algn="ctr"/>
            <a:r>
              <a:rPr lang="ka-GE" sz="2000" dirty="0">
                <a:latin typeface="ALK Sanet" panose="02000506000000020004" pitchFamily="2" charset="0"/>
              </a:rPr>
              <a:t>სოფელ აჭარისწყალში, ბერაძეების დასახლებაში მოეწყო სკვერი. </a:t>
            </a:r>
            <a:br>
              <a:rPr lang="ka-GE" sz="2000" dirty="0">
                <a:latin typeface="ALK Sanet" panose="02000506000000020004" pitchFamily="2" charset="0"/>
              </a:rPr>
            </a:br>
            <a:r>
              <a:rPr lang="ka-GE" sz="2000" dirty="0">
                <a:latin typeface="ALK Sanet" panose="02000506000000020004" pitchFamily="2" charset="0"/>
              </a:rPr>
              <a:t>პროექტის ღირებულება 91 231 ლარი</a:t>
            </a:r>
            <a:endParaRPr lang="en-GB" sz="2000" dirty="0">
              <a:latin typeface="ALK Sanet" panose="02000506000000020004" pitchFamily="2" charset="0"/>
            </a:endParaRPr>
          </a:p>
        </p:txBody>
      </p:sp>
      <p:pic>
        <p:nvPicPr>
          <p:cNvPr id="7" name="Picture 6">
            <a:extLst>
              <a:ext uri="{FF2B5EF4-FFF2-40B4-BE49-F238E27FC236}">
                <a16:creationId xmlns:a16="http://schemas.microsoft.com/office/drawing/2014/main" id="{1CCD36D4-B450-4205-9717-F6D4F42BB4FA}"/>
              </a:ext>
            </a:extLst>
          </p:cNvPr>
          <p:cNvPicPr>
            <a:picLocks noChangeAspect="1"/>
          </p:cNvPicPr>
          <p:nvPr/>
        </p:nvPicPr>
        <p:blipFill rotWithShape="1">
          <a:blip r:embed="rId2">
            <a:extLst>
              <a:ext uri="{28A0092B-C50C-407E-A947-70E740481C1C}">
                <a14:useLocalDpi xmlns:a14="http://schemas.microsoft.com/office/drawing/2010/main" val="0"/>
              </a:ext>
            </a:extLst>
          </a:blip>
          <a:srcRect l="37512" t="67283" r="34368" b="3087"/>
          <a:stretch/>
        </p:blipFill>
        <p:spPr>
          <a:xfrm>
            <a:off x="8979599" y="4262197"/>
            <a:ext cx="2756954" cy="1716567"/>
          </a:xfrm>
          <a:prstGeom prst="rect">
            <a:avLst/>
          </a:prstGeom>
        </p:spPr>
      </p:pic>
      <p:pic>
        <p:nvPicPr>
          <p:cNvPr id="9" name="Picture 8">
            <a:extLst>
              <a:ext uri="{FF2B5EF4-FFF2-40B4-BE49-F238E27FC236}">
                <a16:creationId xmlns:a16="http://schemas.microsoft.com/office/drawing/2014/main" id="{CA828989-DC99-47E8-A4A9-7942E1A5F24F}"/>
              </a:ext>
            </a:extLst>
          </p:cNvPr>
          <p:cNvPicPr>
            <a:picLocks noChangeAspect="1"/>
          </p:cNvPicPr>
          <p:nvPr/>
        </p:nvPicPr>
        <p:blipFill rotWithShape="1">
          <a:blip r:embed="rId3">
            <a:extLst>
              <a:ext uri="{28A0092B-C50C-407E-A947-70E740481C1C}">
                <a14:useLocalDpi xmlns:a14="http://schemas.microsoft.com/office/drawing/2010/main" val="0"/>
              </a:ext>
            </a:extLst>
          </a:blip>
          <a:srcRect l="5999" t="33398" r="65565" b="43828"/>
          <a:stretch/>
        </p:blipFill>
        <p:spPr>
          <a:xfrm>
            <a:off x="193872" y="4264451"/>
            <a:ext cx="3030102" cy="1716567"/>
          </a:xfrm>
          <a:prstGeom prst="rect">
            <a:avLst/>
          </a:prstGeom>
        </p:spPr>
      </p:pic>
      <p:sp>
        <p:nvSpPr>
          <p:cNvPr id="11" name="Title 1">
            <a:extLst>
              <a:ext uri="{FF2B5EF4-FFF2-40B4-BE49-F238E27FC236}">
                <a16:creationId xmlns:a16="http://schemas.microsoft.com/office/drawing/2014/main" id="{1236E2AF-F813-46A1-BF69-61785054A434}"/>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დასრულებული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pic>
        <p:nvPicPr>
          <p:cNvPr id="8" name="Picture 7">
            <a:extLst>
              <a:ext uri="{FF2B5EF4-FFF2-40B4-BE49-F238E27FC236}">
                <a16:creationId xmlns:a16="http://schemas.microsoft.com/office/drawing/2014/main" id="{73DC9893-971D-0892-6382-D00084483F7D}"/>
              </a:ext>
            </a:extLst>
          </p:cNvPr>
          <p:cNvPicPr>
            <a:picLocks noChangeAspect="1"/>
          </p:cNvPicPr>
          <p:nvPr/>
        </p:nvPicPr>
        <p:blipFill rotWithShape="1">
          <a:blip r:embed="rId3">
            <a:extLst>
              <a:ext uri="{28A0092B-C50C-407E-A947-70E740481C1C}">
                <a14:useLocalDpi xmlns:a14="http://schemas.microsoft.com/office/drawing/2010/main" val="0"/>
              </a:ext>
            </a:extLst>
          </a:blip>
          <a:srcRect l="67593" t="4036" r="3969" b="73524"/>
          <a:stretch/>
        </p:blipFill>
        <p:spPr>
          <a:xfrm>
            <a:off x="8979599" y="2279553"/>
            <a:ext cx="2756954" cy="1688438"/>
          </a:xfrm>
          <a:prstGeom prst="rect">
            <a:avLst/>
          </a:prstGeom>
        </p:spPr>
      </p:pic>
      <p:pic>
        <p:nvPicPr>
          <p:cNvPr id="14" name="Picture 13">
            <a:extLst>
              <a:ext uri="{FF2B5EF4-FFF2-40B4-BE49-F238E27FC236}">
                <a16:creationId xmlns:a16="http://schemas.microsoft.com/office/drawing/2014/main" id="{1D750100-3FF9-4A4B-3C68-9AC7E944E42F}"/>
              </a:ext>
            </a:extLst>
          </p:cNvPr>
          <p:cNvPicPr>
            <a:picLocks noChangeAspect="1"/>
          </p:cNvPicPr>
          <p:nvPr/>
        </p:nvPicPr>
        <p:blipFill rotWithShape="1">
          <a:blip r:embed="rId3">
            <a:extLst>
              <a:ext uri="{28A0092B-C50C-407E-A947-70E740481C1C}">
                <a14:useLocalDpi xmlns:a14="http://schemas.microsoft.com/office/drawing/2010/main" val="0"/>
              </a:ext>
            </a:extLst>
          </a:blip>
          <a:srcRect l="68373" t="32661" r="3851" b="44900"/>
          <a:stretch/>
        </p:blipFill>
        <p:spPr>
          <a:xfrm>
            <a:off x="193872" y="2279553"/>
            <a:ext cx="3018528" cy="1688439"/>
          </a:xfrm>
          <a:prstGeom prst="rect">
            <a:avLst/>
          </a:prstGeom>
        </p:spPr>
      </p:pic>
      <p:pic>
        <p:nvPicPr>
          <p:cNvPr id="15" name="Picture 14">
            <a:extLst>
              <a:ext uri="{FF2B5EF4-FFF2-40B4-BE49-F238E27FC236}">
                <a16:creationId xmlns:a16="http://schemas.microsoft.com/office/drawing/2014/main" id="{B722833A-E5ED-29E9-867F-0369918A593E}"/>
              </a:ext>
            </a:extLst>
          </p:cNvPr>
          <p:cNvPicPr>
            <a:picLocks noChangeAspect="1"/>
          </p:cNvPicPr>
          <p:nvPr/>
        </p:nvPicPr>
        <p:blipFill rotWithShape="1">
          <a:blip r:embed="rId4">
            <a:extLst>
              <a:ext uri="{28A0092B-C50C-407E-A947-70E740481C1C}">
                <a14:useLocalDpi xmlns:a14="http://schemas.microsoft.com/office/drawing/2010/main" val="0"/>
              </a:ext>
            </a:extLst>
          </a:blip>
          <a:srcRect l="-451" t="50000" r="-1"/>
          <a:stretch/>
        </p:blipFill>
        <p:spPr>
          <a:xfrm>
            <a:off x="3312253" y="2478615"/>
            <a:ext cx="5567493" cy="3293361"/>
          </a:xfrm>
          <a:prstGeom prst="rect">
            <a:avLst/>
          </a:prstGeom>
        </p:spPr>
      </p:pic>
    </p:spTree>
    <p:extLst>
      <p:ext uri="{BB962C8B-B14F-4D97-AF65-F5344CB8AC3E}">
        <p14:creationId xmlns:p14="http://schemas.microsoft.com/office/powerpoint/2010/main" val="34976465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5076-7B19-46BB-8F2D-F8552BDA7099}"/>
              </a:ext>
            </a:extLst>
          </p:cNvPr>
          <p:cNvSpPr>
            <a:spLocks noGrp="1"/>
          </p:cNvSpPr>
          <p:nvPr>
            <p:ph type="title"/>
          </p:nvPr>
        </p:nvSpPr>
        <p:spPr>
          <a:xfrm>
            <a:off x="-84669" y="638174"/>
            <a:ext cx="12192000" cy="1068601"/>
          </a:xfrm>
        </p:spPr>
        <p:txBody>
          <a:bodyPr>
            <a:normAutofit/>
          </a:bodyPr>
          <a:lstStyle/>
          <a:p>
            <a:pPr algn="ctr"/>
            <a:r>
              <a:rPr lang="ka-GE" sz="2000" dirty="0">
                <a:latin typeface="ALK Sanet" panose="02000506000000020004" pitchFamily="2" charset="0"/>
              </a:rPr>
              <a:t>სოფელ მახოში (დავითაძეები) მოეწყო მინი სპორტული მოედანი. </a:t>
            </a:r>
            <a:br>
              <a:rPr lang="ka-GE" sz="2000" dirty="0">
                <a:latin typeface="ALK Sanet" panose="02000506000000020004" pitchFamily="2" charset="0"/>
              </a:rPr>
            </a:br>
            <a:r>
              <a:rPr lang="ka-GE" sz="2000" dirty="0">
                <a:latin typeface="ALK Sanet" panose="02000506000000020004" pitchFamily="2" charset="0"/>
              </a:rPr>
              <a:t>პროექტის ღირებულება 134 800 ლარი </a:t>
            </a:r>
            <a:endParaRPr lang="en-GB" sz="2000" dirty="0">
              <a:latin typeface="ALK Sanet" panose="02000506000000020004" pitchFamily="2" charset="0"/>
            </a:endParaRPr>
          </a:p>
        </p:txBody>
      </p:sp>
      <p:graphicFrame>
        <p:nvGraphicFramePr>
          <p:cNvPr id="3" name="Object 2">
            <a:extLst>
              <a:ext uri="{FF2B5EF4-FFF2-40B4-BE49-F238E27FC236}">
                <a16:creationId xmlns:a16="http://schemas.microsoft.com/office/drawing/2014/main" id="{1760BFD7-906C-4E94-ACE2-8A609AE96B75}"/>
              </a:ext>
            </a:extLst>
          </p:cNvPr>
          <p:cNvGraphicFramePr>
            <a:graphicFrameLocks noChangeAspect="1"/>
          </p:cNvGraphicFramePr>
          <p:nvPr>
            <p:extLst>
              <p:ext uri="{D42A27DB-BD31-4B8C-83A1-F6EECF244321}">
                <p14:modId xmlns:p14="http://schemas.microsoft.com/office/powerpoint/2010/main" val="2648376233"/>
              </p:ext>
            </p:extLst>
          </p:nvPr>
        </p:nvGraphicFramePr>
        <p:xfrm>
          <a:off x="1646767" y="1551093"/>
          <a:ext cx="4288368" cy="2412207"/>
        </p:xfrm>
        <a:graphic>
          <a:graphicData uri="http://schemas.openxmlformats.org/presentationml/2006/ole">
            <mc:AlternateContent xmlns:mc="http://schemas.openxmlformats.org/markup-compatibility/2006">
              <mc:Choice xmlns:v="urn:schemas-microsoft-com:vml" Requires="v">
                <p:oleObj spid="_x0000_s3210" name="Acrobat Document" r:id="rId3" imgW="19049808" imgH="10715369" progId="Acrobat.Document.DC">
                  <p:embed/>
                </p:oleObj>
              </mc:Choice>
              <mc:Fallback>
                <p:oleObj name="Acrobat Document" r:id="rId3" imgW="19049808" imgH="10715369" progId="Acrobat.Document.DC">
                  <p:embed/>
                  <p:pic>
                    <p:nvPicPr>
                      <p:cNvPr id="0" name=""/>
                      <p:cNvPicPr/>
                      <p:nvPr/>
                    </p:nvPicPr>
                    <p:blipFill>
                      <a:blip r:embed="rId4"/>
                      <a:stretch>
                        <a:fillRect/>
                      </a:stretch>
                    </p:blipFill>
                    <p:spPr>
                      <a:xfrm>
                        <a:off x="1646767" y="1551093"/>
                        <a:ext cx="4288368" cy="2412207"/>
                      </a:xfrm>
                      <a:prstGeom prst="rect">
                        <a:avLst/>
                      </a:prstGeom>
                    </p:spPr>
                  </p:pic>
                </p:oleObj>
              </mc:Fallback>
            </mc:AlternateContent>
          </a:graphicData>
        </a:graphic>
      </p:graphicFrame>
      <p:graphicFrame>
        <p:nvGraphicFramePr>
          <p:cNvPr id="4" name="Object 3">
            <a:extLst>
              <a:ext uri="{FF2B5EF4-FFF2-40B4-BE49-F238E27FC236}">
                <a16:creationId xmlns:a16="http://schemas.microsoft.com/office/drawing/2014/main" id="{43A2A596-6F6A-4A57-9F1B-E09E0703BC41}"/>
              </a:ext>
            </a:extLst>
          </p:cNvPr>
          <p:cNvGraphicFramePr>
            <a:graphicFrameLocks noChangeAspect="1"/>
          </p:cNvGraphicFramePr>
          <p:nvPr>
            <p:extLst>
              <p:ext uri="{D42A27DB-BD31-4B8C-83A1-F6EECF244321}">
                <p14:modId xmlns:p14="http://schemas.microsoft.com/office/powerpoint/2010/main" val="361585369"/>
              </p:ext>
            </p:extLst>
          </p:nvPr>
        </p:nvGraphicFramePr>
        <p:xfrm>
          <a:off x="1646766" y="4308289"/>
          <a:ext cx="4288369" cy="2412208"/>
        </p:xfrm>
        <a:graphic>
          <a:graphicData uri="http://schemas.openxmlformats.org/presentationml/2006/ole">
            <mc:AlternateContent xmlns:mc="http://schemas.openxmlformats.org/markup-compatibility/2006">
              <mc:Choice xmlns:v="urn:schemas-microsoft-com:vml" Requires="v">
                <p:oleObj spid="_x0000_s3211" name="Acrobat Document" r:id="rId5" imgW="12192000" imgH="6857744" progId="Acrobat.Document.DC">
                  <p:embed/>
                </p:oleObj>
              </mc:Choice>
              <mc:Fallback>
                <p:oleObj name="Acrobat Document" r:id="rId5" imgW="12192000" imgH="6857744" progId="Acrobat.Document.DC">
                  <p:embed/>
                  <p:pic>
                    <p:nvPicPr>
                      <p:cNvPr id="0" name=""/>
                      <p:cNvPicPr/>
                      <p:nvPr/>
                    </p:nvPicPr>
                    <p:blipFill>
                      <a:blip r:embed="rId6"/>
                      <a:stretch>
                        <a:fillRect/>
                      </a:stretch>
                    </p:blipFill>
                    <p:spPr>
                      <a:xfrm>
                        <a:off x="1646766" y="4308289"/>
                        <a:ext cx="4288369" cy="2412208"/>
                      </a:xfrm>
                      <a:prstGeom prst="rect">
                        <a:avLst/>
                      </a:prstGeom>
                    </p:spPr>
                  </p:pic>
                </p:oleObj>
              </mc:Fallback>
            </mc:AlternateContent>
          </a:graphicData>
        </a:graphic>
      </p:graphicFrame>
      <p:graphicFrame>
        <p:nvGraphicFramePr>
          <p:cNvPr id="5" name="Object 4">
            <a:extLst>
              <a:ext uri="{FF2B5EF4-FFF2-40B4-BE49-F238E27FC236}">
                <a16:creationId xmlns:a16="http://schemas.microsoft.com/office/drawing/2014/main" id="{653F98B9-52E7-4D00-9020-0A5489B495F2}"/>
              </a:ext>
            </a:extLst>
          </p:cNvPr>
          <p:cNvGraphicFramePr>
            <a:graphicFrameLocks noChangeAspect="1"/>
          </p:cNvGraphicFramePr>
          <p:nvPr>
            <p:extLst>
              <p:ext uri="{D42A27DB-BD31-4B8C-83A1-F6EECF244321}">
                <p14:modId xmlns:p14="http://schemas.microsoft.com/office/powerpoint/2010/main" val="1124146612"/>
              </p:ext>
            </p:extLst>
          </p:nvPr>
        </p:nvGraphicFramePr>
        <p:xfrm>
          <a:off x="6256866" y="4308289"/>
          <a:ext cx="4288368" cy="2412207"/>
        </p:xfrm>
        <a:graphic>
          <a:graphicData uri="http://schemas.openxmlformats.org/presentationml/2006/ole">
            <mc:AlternateContent xmlns:mc="http://schemas.openxmlformats.org/markup-compatibility/2006">
              <mc:Choice xmlns:v="urn:schemas-microsoft-com:vml" Requires="v">
                <p:oleObj spid="_x0000_s3212" name="Acrobat Document" r:id="rId7" imgW="12192000" imgH="6857744" progId="Acrobat.Document.DC">
                  <p:embed/>
                </p:oleObj>
              </mc:Choice>
              <mc:Fallback>
                <p:oleObj name="Acrobat Document" r:id="rId7" imgW="12192000" imgH="6857744" progId="Acrobat.Document.DC">
                  <p:embed/>
                  <p:pic>
                    <p:nvPicPr>
                      <p:cNvPr id="0" name=""/>
                      <p:cNvPicPr/>
                      <p:nvPr/>
                    </p:nvPicPr>
                    <p:blipFill>
                      <a:blip r:embed="rId8"/>
                      <a:stretch>
                        <a:fillRect/>
                      </a:stretch>
                    </p:blipFill>
                    <p:spPr>
                      <a:xfrm>
                        <a:off x="6256866" y="4308289"/>
                        <a:ext cx="4288368" cy="2412207"/>
                      </a:xfrm>
                      <a:prstGeom prst="rect">
                        <a:avLst/>
                      </a:prstGeom>
                    </p:spPr>
                  </p:pic>
                </p:oleObj>
              </mc:Fallback>
            </mc:AlternateContent>
          </a:graphicData>
        </a:graphic>
      </p:graphicFrame>
      <p:graphicFrame>
        <p:nvGraphicFramePr>
          <p:cNvPr id="6" name="Object 5">
            <a:extLst>
              <a:ext uri="{FF2B5EF4-FFF2-40B4-BE49-F238E27FC236}">
                <a16:creationId xmlns:a16="http://schemas.microsoft.com/office/drawing/2014/main" id="{D09A1236-EF36-4808-BDEE-C724A5F19917}"/>
              </a:ext>
            </a:extLst>
          </p:cNvPr>
          <p:cNvGraphicFramePr>
            <a:graphicFrameLocks noChangeAspect="1"/>
          </p:cNvGraphicFramePr>
          <p:nvPr>
            <p:extLst>
              <p:ext uri="{D42A27DB-BD31-4B8C-83A1-F6EECF244321}">
                <p14:modId xmlns:p14="http://schemas.microsoft.com/office/powerpoint/2010/main" val="716602063"/>
              </p:ext>
            </p:extLst>
          </p:nvPr>
        </p:nvGraphicFramePr>
        <p:xfrm>
          <a:off x="6256865" y="1551093"/>
          <a:ext cx="4288368" cy="2412207"/>
        </p:xfrm>
        <a:graphic>
          <a:graphicData uri="http://schemas.openxmlformats.org/presentationml/2006/ole">
            <mc:AlternateContent xmlns:mc="http://schemas.openxmlformats.org/markup-compatibility/2006">
              <mc:Choice xmlns:v="urn:schemas-microsoft-com:vml" Requires="v">
                <p:oleObj spid="_x0000_s3213" name="Acrobat Document" r:id="rId9" imgW="12192000" imgH="6857744" progId="Acrobat.Document.DC">
                  <p:embed/>
                </p:oleObj>
              </mc:Choice>
              <mc:Fallback>
                <p:oleObj name="Acrobat Document" r:id="rId9" imgW="12192000" imgH="6857744" progId="Acrobat.Document.DC">
                  <p:embed/>
                  <p:pic>
                    <p:nvPicPr>
                      <p:cNvPr id="0" name=""/>
                      <p:cNvPicPr/>
                      <p:nvPr/>
                    </p:nvPicPr>
                    <p:blipFill>
                      <a:blip r:embed="rId10"/>
                      <a:stretch>
                        <a:fillRect/>
                      </a:stretch>
                    </p:blipFill>
                    <p:spPr>
                      <a:xfrm>
                        <a:off x="6256865" y="1551093"/>
                        <a:ext cx="4288368" cy="2412207"/>
                      </a:xfrm>
                      <a:prstGeom prst="rect">
                        <a:avLst/>
                      </a:prstGeom>
                    </p:spPr>
                  </p:pic>
                </p:oleObj>
              </mc:Fallback>
            </mc:AlternateContent>
          </a:graphicData>
        </a:graphic>
      </p:graphicFrame>
      <p:sp>
        <p:nvSpPr>
          <p:cNvPr id="7" name="Title 1">
            <a:extLst>
              <a:ext uri="{FF2B5EF4-FFF2-40B4-BE49-F238E27FC236}">
                <a16:creationId xmlns:a16="http://schemas.microsoft.com/office/drawing/2014/main" id="{173F3FF1-231B-4C77-96ED-F470A202FF1F}"/>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დასრულებული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33218326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C49C40-FEF2-B029-5313-F4673AD4D079}"/>
              </a:ext>
            </a:extLst>
          </p:cNvPr>
          <p:cNvPicPr>
            <a:picLocks noChangeAspect="1"/>
          </p:cNvPicPr>
          <p:nvPr/>
        </p:nvPicPr>
        <p:blipFill rotWithShape="1">
          <a:blip r:embed="rId2">
            <a:extLst>
              <a:ext uri="{28A0092B-C50C-407E-A947-70E740481C1C}">
                <a14:useLocalDpi xmlns:a14="http://schemas.microsoft.com/office/drawing/2010/main" val="0"/>
              </a:ext>
            </a:extLst>
          </a:blip>
          <a:srcRect l="239" t="50887"/>
          <a:stretch/>
        </p:blipFill>
        <p:spPr>
          <a:xfrm>
            <a:off x="2993759" y="2344949"/>
            <a:ext cx="6256488" cy="3815854"/>
          </a:xfrm>
          <a:prstGeom prst="rect">
            <a:avLst/>
          </a:prstGeom>
        </p:spPr>
      </p:pic>
      <p:sp>
        <p:nvSpPr>
          <p:cNvPr id="4" name="Title 1">
            <a:extLst>
              <a:ext uri="{FF2B5EF4-FFF2-40B4-BE49-F238E27FC236}">
                <a16:creationId xmlns:a16="http://schemas.microsoft.com/office/drawing/2014/main" id="{73E0E4CF-E61D-335C-4DC0-794CEE3F990C}"/>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დასრულებული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
        <p:nvSpPr>
          <p:cNvPr id="5" name="Title 1">
            <a:extLst>
              <a:ext uri="{FF2B5EF4-FFF2-40B4-BE49-F238E27FC236}">
                <a16:creationId xmlns:a16="http://schemas.microsoft.com/office/drawing/2014/main" id="{4A342D50-F3D1-ED14-9F25-A88436BA9D8A}"/>
              </a:ext>
            </a:extLst>
          </p:cNvPr>
          <p:cNvSpPr txBox="1">
            <a:spLocks/>
          </p:cNvSpPr>
          <p:nvPr/>
        </p:nvSpPr>
        <p:spPr>
          <a:xfrm>
            <a:off x="-84669" y="638174"/>
            <a:ext cx="12192000" cy="106860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2000" dirty="0">
                <a:latin typeface="ALK Sanet" panose="02000506000000020004" pitchFamily="2" charset="0"/>
              </a:rPr>
              <a:t>სოფელ ახალსოფელში მოეწყო საზოგადოებრივი სკვერი. </a:t>
            </a:r>
            <a:br>
              <a:rPr lang="ka-GE" sz="2000" dirty="0">
                <a:latin typeface="ALK Sanet" panose="02000506000000020004" pitchFamily="2" charset="0"/>
              </a:rPr>
            </a:br>
            <a:r>
              <a:rPr lang="ka-GE" sz="2000" dirty="0">
                <a:latin typeface="ALK Sanet" panose="02000506000000020004" pitchFamily="2" charset="0"/>
              </a:rPr>
              <a:t>პროექტის ღირებულება 75 436 ლარი.</a:t>
            </a:r>
            <a:endParaRPr lang="en-GB" sz="2000" dirty="0">
              <a:latin typeface="ALK Sanet" panose="02000506000000020004" pitchFamily="2" charset="0"/>
            </a:endParaRPr>
          </a:p>
        </p:txBody>
      </p:sp>
      <p:pic>
        <p:nvPicPr>
          <p:cNvPr id="7" name="Picture 6">
            <a:extLst>
              <a:ext uri="{FF2B5EF4-FFF2-40B4-BE49-F238E27FC236}">
                <a16:creationId xmlns:a16="http://schemas.microsoft.com/office/drawing/2014/main" id="{AAE26320-7247-E572-E5F8-8786E22A25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95861" y="1902584"/>
            <a:ext cx="2593473" cy="1945105"/>
          </a:xfrm>
          <a:prstGeom prst="rect">
            <a:avLst/>
          </a:prstGeom>
        </p:spPr>
      </p:pic>
      <p:pic>
        <p:nvPicPr>
          <p:cNvPr id="9" name="Picture 8">
            <a:extLst>
              <a:ext uri="{FF2B5EF4-FFF2-40B4-BE49-F238E27FC236}">
                <a16:creationId xmlns:a16="http://schemas.microsoft.com/office/drawing/2014/main" id="{34CB1BDE-5B9A-B046-CEB7-B83A441831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2666" y="2029105"/>
            <a:ext cx="2645480" cy="1818584"/>
          </a:xfrm>
          <a:prstGeom prst="rect">
            <a:avLst/>
          </a:prstGeom>
        </p:spPr>
      </p:pic>
      <p:pic>
        <p:nvPicPr>
          <p:cNvPr id="11" name="Picture 10">
            <a:extLst>
              <a:ext uri="{FF2B5EF4-FFF2-40B4-BE49-F238E27FC236}">
                <a16:creationId xmlns:a16="http://schemas.microsoft.com/office/drawing/2014/main" id="{A38B98C8-D023-1A50-9C78-0E8880E4F69C}"/>
              </a:ext>
            </a:extLst>
          </p:cNvPr>
          <p:cNvPicPr>
            <a:picLocks noChangeAspect="1"/>
          </p:cNvPicPr>
          <p:nvPr/>
        </p:nvPicPr>
        <p:blipFill rotWithShape="1">
          <a:blip r:embed="rId5">
            <a:extLst>
              <a:ext uri="{28A0092B-C50C-407E-A947-70E740481C1C}">
                <a14:useLocalDpi xmlns:a14="http://schemas.microsoft.com/office/drawing/2010/main" val="0"/>
              </a:ext>
            </a:extLst>
          </a:blip>
          <a:srcRect t="36133" r="11720" b="4166"/>
          <a:stretch/>
        </p:blipFill>
        <p:spPr>
          <a:xfrm>
            <a:off x="9395861" y="4030318"/>
            <a:ext cx="2593473" cy="2370800"/>
          </a:xfrm>
          <a:prstGeom prst="rect">
            <a:avLst/>
          </a:prstGeom>
        </p:spPr>
      </p:pic>
      <p:pic>
        <p:nvPicPr>
          <p:cNvPr id="13" name="Picture 12">
            <a:extLst>
              <a:ext uri="{FF2B5EF4-FFF2-40B4-BE49-F238E27FC236}">
                <a16:creationId xmlns:a16="http://schemas.microsoft.com/office/drawing/2014/main" id="{4AF42F5E-67F2-B254-171A-CDEB7FD024EA}"/>
              </a:ext>
            </a:extLst>
          </p:cNvPr>
          <p:cNvPicPr>
            <a:picLocks noChangeAspect="1"/>
          </p:cNvPicPr>
          <p:nvPr/>
        </p:nvPicPr>
        <p:blipFill rotWithShape="1">
          <a:blip r:embed="rId6">
            <a:extLst>
              <a:ext uri="{28A0092B-C50C-407E-A947-70E740481C1C}">
                <a14:useLocalDpi xmlns:a14="http://schemas.microsoft.com/office/drawing/2010/main" val="0"/>
              </a:ext>
            </a:extLst>
          </a:blip>
          <a:srcRect t="36133" r="10379" b="4166"/>
          <a:stretch/>
        </p:blipFill>
        <p:spPr>
          <a:xfrm>
            <a:off x="202666" y="4030318"/>
            <a:ext cx="2645480" cy="2444047"/>
          </a:xfrm>
          <a:prstGeom prst="rect">
            <a:avLst/>
          </a:prstGeom>
        </p:spPr>
      </p:pic>
    </p:spTree>
    <p:extLst>
      <p:ext uri="{BB962C8B-B14F-4D97-AF65-F5344CB8AC3E}">
        <p14:creationId xmlns:p14="http://schemas.microsoft.com/office/powerpoint/2010/main" val="667308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70E511-BFE3-4927-B805-405D3A62D9B6}"/>
              </a:ext>
            </a:extLst>
          </p:cNvPr>
          <p:cNvPicPr>
            <a:picLocks noChangeAspect="1"/>
          </p:cNvPicPr>
          <p:nvPr/>
        </p:nvPicPr>
        <p:blipFill rotWithShape="1">
          <a:blip r:embed="rId2">
            <a:extLst>
              <a:ext uri="{28A0092B-C50C-407E-A947-70E740481C1C}">
                <a14:useLocalDpi xmlns:a14="http://schemas.microsoft.com/office/drawing/2010/main" val="0"/>
              </a:ext>
            </a:extLst>
          </a:blip>
          <a:srcRect l="-1" r="604"/>
          <a:stretch/>
        </p:blipFill>
        <p:spPr>
          <a:xfrm>
            <a:off x="1311805" y="1446470"/>
            <a:ext cx="4669742" cy="2640503"/>
          </a:xfrm>
          <a:prstGeom prst="rect">
            <a:avLst/>
          </a:prstGeom>
        </p:spPr>
      </p:pic>
      <p:pic>
        <p:nvPicPr>
          <p:cNvPr id="6" name="Picture 5">
            <a:extLst>
              <a:ext uri="{FF2B5EF4-FFF2-40B4-BE49-F238E27FC236}">
                <a16:creationId xmlns:a16="http://schemas.microsoft.com/office/drawing/2014/main" id="{66746D47-F9DD-4F46-BFC2-889AD5640C86}"/>
              </a:ext>
            </a:extLst>
          </p:cNvPr>
          <p:cNvPicPr>
            <a:picLocks noChangeAspect="1"/>
          </p:cNvPicPr>
          <p:nvPr/>
        </p:nvPicPr>
        <p:blipFill rotWithShape="1">
          <a:blip r:embed="rId3">
            <a:extLst>
              <a:ext uri="{28A0092B-C50C-407E-A947-70E740481C1C}">
                <a14:useLocalDpi xmlns:a14="http://schemas.microsoft.com/office/drawing/2010/main" val="0"/>
              </a:ext>
            </a:extLst>
          </a:blip>
          <a:srcRect t="11921"/>
          <a:stretch/>
        </p:blipFill>
        <p:spPr>
          <a:xfrm>
            <a:off x="6210454" y="4205011"/>
            <a:ext cx="4669742" cy="2438563"/>
          </a:xfrm>
          <a:prstGeom prst="rect">
            <a:avLst/>
          </a:prstGeom>
        </p:spPr>
      </p:pic>
      <p:pic>
        <p:nvPicPr>
          <p:cNvPr id="8" name="Picture 7">
            <a:extLst>
              <a:ext uri="{FF2B5EF4-FFF2-40B4-BE49-F238E27FC236}">
                <a16:creationId xmlns:a16="http://schemas.microsoft.com/office/drawing/2014/main" id="{6FE4EAC8-49D2-4CEC-A56C-FD0CC327CD4C}"/>
              </a:ext>
            </a:extLst>
          </p:cNvPr>
          <p:cNvPicPr>
            <a:picLocks noChangeAspect="1"/>
          </p:cNvPicPr>
          <p:nvPr/>
        </p:nvPicPr>
        <p:blipFill rotWithShape="1">
          <a:blip r:embed="rId4">
            <a:extLst>
              <a:ext uri="{28A0092B-C50C-407E-A947-70E740481C1C}">
                <a14:useLocalDpi xmlns:a14="http://schemas.microsoft.com/office/drawing/2010/main" val="0"/>
              </a:ext>
            </a:extLst>
          </a:blip>
          <a:srcRect l="-1" r="604"/>
          <a:stretch/>
        </p:blipFill>
        <p:spPr>
          <a:xfrm>
            <a:off x="6210454" y="1433705"/>
            <a:ext cx="4669743" cy="2640504"/>
          </a:xfrm>
          <a:prstGeom prst="rect">
            <a:avLst/>
          </a:prstGeom>
        </p:spPr>
      </p:pic>
      <p:pic>
        <p:nvPicPr>
          <p:cNvPr id="9" name="Picture 8">
            <a:extLst>
              <a:ext uri="{FF2B5EF4-FFF2-40B4-BE49-F238E27FC236}">
                <a16:creationId xmlns:a16="http://schemas.microsoft.com/office/drawing/2014/main" id="{6D7C3137-88FD-4E8D-BD97-EDD5B581A8AC}"/>
              </a:ext>
            </a:extLst>
          </p:cNvPr>
          <p:cNvPicPr>
            <a:picLocks noChangeAspect="1"/>
          </p:cNvPicPr>
          <p:nvPr/>
        </p:nvPicPr>
        <p:blipFill rotWithShape="1">
          <a:blip r:embed="rId5">
            <a:extLst>
              <a:ext uri="{28A0092B-C50C-407E-A947-70E740481C1C}">
                <a14:useLocalDpi xmlns:a14="http://schemas.microsoft.com/office/drawing/2010/main" val="0"/>
              </a:ext>
            </a:extLst>
          </a:blip>
          <a:srcRect t="50563" r="2716"/>
          <a:stretch/>
        </p:blipFill>
        <p:spPr>
          <a:xfrm>
            <a:off x="1311805" y="4205012"/>
            <a:ext cx="4669742" cy="2438562"/>
          </a:xfrm>
          <a:prstGeom prst="rect">
            <a:avLst/>
          </a:prstGeom>
        </p:spPr>
      </p:pic>
      <p:sp>
        <p:nvSpPr>
          <p:cNvPr id="10" name="Title 1">
            <a:extLst>
              <a:ext uri="{FF2B5EF4-FFF2-40B4-BE49-F238E27FC236}">
                <a16:creationId xmlns:a16="http://schemas.microsoft.com/office/drawing/2014/main" id="{D4D22D9E-6C73-4AB9-8E87-6BBA7A54FD0C}"/>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დასრულებული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
        <p:nvSpPr>
          <p:cNvPr id="11" name="Rectangle 10">
            <a:extLst>
              <a:ext uri="{FF2B5EF4-FFF2-40B4-BE49-F238E27FC236}">
                <a16:creationId xmlns:a16="http://schemas.microsoft.com/office/drawing/2014/main" id="{2B207705-E5AC-4310-A36D-6DF654992556}"/>
              </a:ext>
            </a:extLst>
          </p:cNvPr>
          <p:cNvSpPr/>
          <p:nvPr/>
        </p:nvSpPr>
        <p:spPr>
          <a:xfrm>
            <a:off x="-4080" y="682102"/>
            <a:ext cx="12191999" cy="646331"/>
          </a:xfrm>
          <a:prstGeom prst="rect">
            <a:avLst/>
          </a:prstGeom>
        </p:spPr>
        <p:txBody>
          <a:bodyPr wrap="square">
            <a:spAutoFit/>
          </a:bodyPr>
          <a:lstStyle/>
          <a:p>
            <a:pPr algn="ctr"/>
            <a:r>
              <a:rPr lang="ka-GE" dirty="0">
                <a:latin typeface="ALK Sanet" panose="02000506000000020004" pitchFamily="2" charset="0"/>
              </a:rPr>
              <a:t>სოფელ ახალშენში აშენდა </a:t>
            </a:r>
            <a:r>
              <a:rPr lang="en-GB" dirty="0">
                <a:latin typeface="ALK Sanet" panose="02000506000000020004" pitchFamily="2" charset="0"/>
              </a:rPr>
              <a:t>240</a:t>
            </a:r>
            <a:r>
              <a:rPr lang="ka-GE" dirty="0">
                <a:latin typeface="ALK Sanet" panose="02000506000000020004" pitchFamily="2" charset="0"/>
              </a:rPr>
              <a:t> აღსაზრდელზე გათვლილი საბავშვო ბაღი. </a:t>
            </a:r>
          </a:p>
          <a:p>
            <a:pPr algn="ctr"/>
            <a:r>
              <a:rPr lang="ka-GE" dirty="0">
                <a:latin typeface="ALK Sanet" panose="02000506000000020004" pitchFamily="2" charset="0"/>
              </a:rPr>
              <a:t>მუნიციპალიტეტის ბიუჯეტიდან გაიხარჯა 2 201 212 ლარი.</a:t>
            </a:r>
          </a:p>
        </p:txBody>
      </p:sp>
    </p:spTree>
    <p:extLst>
      <p:ext uri="{BB962C8B-B14F-4D97-AF65-F5344CB8AC3E}">
        <p14:creationId xmlns:p14="http://schemas.microsoft.com/office/powerpoint/2010/main" val="42879168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BD17D2-F571-4F4D-AD12-9574D13A9F87}"/>
              </a:ext>
            </a:extLst>
          </p:cNvPr>
          <p:cNvPicPr>
            <a:picLocks noChangeAspect="1"/>
          </p:cNvPicPr>
          <p:nvPr/>
        </p:nvPicPr>
        <p:blipFill rotWithShape="1">
          <a:blip r:embed="rId2">
            <a:extLst>
              <a:ext uri="{28A0092B-C50C-407E-A947-70E740481C1C}">
                <a14:useLocalDpi xmlns:a14="http://schemas.microsoft.com/office/drawing/2010/main" val="0"/>
              </a:ext>
            </a:extLst>
          </a:blip>
          <a:srcRect b="50372"/>
          <a:stretch/>
        </p:blipFill>
        <p:spPr>
          <a:xfrm>
            <a:off x="4337048" y="5189776"/>
            <a:ext cx="3207936" cy="1592023"/>
          </a:xfrm>
          <a:prstGeom prst="rect">
            <a:avLst/>
          </a:prstGeom>
        </p:spPr>
      </p:pic>
      <p:sp>
        <p:nvSpPr>
          <p:cNvPr id="4" name="Title 1">
            <a:extLst>
              <a:ext uri="{FF2B5EF4-FFF2-40B4-BE49-F238E27FC236}">
                <a16:creationId xmlns:a16="http://schemas.microsoft.com/office/drawing/2014/main" id="{6D70C756-5152-44B5-8B18-48D19C8D3090}"/>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დასრულებული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
        <p:nvSpPr>
          <p:cNvPr id="5" name="Rectangle 4">
            <a:extLst>
              <a:ext uri="{FF2B5EF4-FFF2-40B4-BE49-F238E27FC236}">
                <a16:creationId xmlns:a16="http://schemas.microsoft.com/office/drawing/2014/main" id="{B2A3D5A9-32CF-4184-A437-FA28281DAFBE}"/>
              </a:ext>
            </a:extLst>
          </p:cNvPr>
          <p:cNvSpPr/>
          <p:nvPr/>
        </p:nvSpPr>
        <p:spPr>
          <a:xfrm>
            <a:off x="0" y="698268"/>
            <a:ext cx="12191999" cy="646331"/>
          </a:xfrm>
          <a:prstGeom prst="rect">
            <a:avLst/>
          </a:prstGeom>
        </p:spPr>
        <p:txBody>
          <a:bodyPr wrap="square">
            <a:spAutoFit/>
          </a:bodyPr>
          <a:lstStyle/>
          <a:p>
            <a:pPr algn="ctr"/>
            <a:r>
              <a:rPr lang="ka-GE" dirty="0">
                <a:solidFill>
                  <a:srgbClr val="050505"/>
                </a:solidFill>
                <a:latin typeface="ALK Sanet" panose="02000506000000020004" pitchFamily="2" charset="0"/>
                <a:ea typeface="Times New Roman" panose="02020603050405020304" pitchFamily="18" charset="0"/>
                <a:cs typeface="Segoe UI Historic" panose="020B0502040204020203" pitchFamily="34" charset="0"/>
              </a:rPr>
              <a:t>სოფელ თხილნარის (აგარის) დაწყებითი სკოლის რეაბილიტაციისათვის</a:t>
            </a:r>
            <a:r>
              <a:rPr lang="ka-GE" dirty="0">
                <a:latin typeface="ALK Sanet" panose="02000506000000020004" pitchFamily="2" charset="0"/>
                <a:ea typeface="Calibri" panose="020F0502020204030204" pitchFamily="34" charset="0"/>
                <a:cs typeface="Times New Roman" panose="02020603050405020304" pitchFamily="18" charset="0"/>
              </a:rPr>
              <a:t> </a:t>
            </a:r>
          </a:p>
          <a:p>
            <a:pPr algn="ctr"/>
            <a:r>
              <a:rPr lang="ka-GE" dirty="0">
                <a:latin typeface="ALK Sanet" panose="02000506000000020004" pitchFamily="2" charset="0"/>
                <a:ea typeface="Calibri" panose="020F0502020204030204" pitchFamily="34" charset="0"/>
                <a:cs typeface="Times New Roman" panose="02020603050405020304" pitchFamily="18" charset="0"/>
              </a:rPr>
              <a:t>მუნიციპალიტეტის ბიუჯეტიდან</a:t>
            </a:r>
            <a:r>
              <a:rPr lang="ka-GE" dirty="0">
                <a:solidFill>
                  <a:srgbClr val="050505"/>
                </a:solidFill>
                <a:latin typeface="ALK Sanet" panose="02000506000000020004" pitchFamily="2" charset="0"/>
                <a:ea typeface="Times New Roman" panose="02020603050405020304" pitchFamily="18" charset="0"/>
                <a:cs typeface="Segoe UI Historic" panose="020B0502040204020203" pitchFamily="34" charset="0"/>
              </a:rPr>
              <a:t> გაიხარჯა </a:t>
            </a:r>
            <a:r>
              <a:rPr lang="ka-GE" dirty="0">
                <a:solidFill>
                  <a:srgbClr val="000000"/>
                </a:solidFill>
                <a:latin typeface="ALK Sanet" panose="02000506000000020004" pitchFamily="2" charset="0"/>
                <a:ea typeface="Calibri" panose="020F0502020204030204" pitchFamily="34" charset="0"/>
                <a:cs typeface="Times New Roman" panose="02020603050405020304" pitchFamily="18" charset="0"/>
              </a:rPr>
              <a:t>114 434 </a:t>
            </a:r>
            <a:r>
              <a:rPr lang="ka-GE" dirty="0">
                <a:solidFill>
                  <a:srgbClr val="050505"/>
                </a:solidFill>
                <a:latin typeface="ALK Sanet" panose="02000506000000020004" pitchFamily="2" charset="0"/>
                <a:ea typeface="Times New Roman" panose="02020603050405020304" pitchFamily="18" charset="0"/>
                <a:cs typeface="Segoe UI Historic" panose="020B0502040204020203" pitchFamily="34" charset="0"/>
              </a:rPr>
              <a:t>ლარი</a:t>
            </a:r>
            <a:endParaRPr lang="en-US" dirty="0">
              <a:latin typeface="ALK Sanet" panose="02000506000000020004" pitchFamily="2" charset="0"/>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EF57F7E4-AA63-43C8-B2F8-1277BB157699}"/>
              </a:ext>
            </a:extLst>
          </p:cNvPr>
          <p:cNvPicPr>
            <a:picLocks noChangeAspect="1"/>
          </p:cNvPicPr>
          <p:nvPr/>
        </p:nvPicPr>
        <p:blipFill rotWithShape="1">
          <a:blip r:embed="rId3">
            <a:extLst>
              <a:ext uri="{28A0092B-C50C-407E-A947-70E740481C1C}">
                <a14:useLocalDpi xmlns:a14="http://schemas.microsoft.com/office/drawing/2010/main" val="0"/>
              </a:ext>
            </a:extLst>
          </a:blip>
          <a:srcRect l="1111" t="19606" r="6296" b="25378"/>
          <a:stretch/>
        </p:blipFill>
        <p:spPr>
          <a:xfrm>
            <a:off x="1795991" y="1344599"/>
            <a:ext cx="8466667" cy="3772980"/>
          </a:xfrm>
          <a:prstGeom prst="rect">
            <a:avLst/>
          </a:prstGeom>
        </p:spPr>
      </p:pic>
    </p:spTree>
    <p:extLst>
      <p:ext uri="{BB962C8B-B14F-4D97-AF65-F5344CB8AC3E}">
        <p14:creationId xmlns:p14="http://schemas.microsoft.com/office/powerpoint/2010/main" val="12143771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998A5B8-83AA-44AA-E999-2EC4E0568B66}"/>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დასრულებული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
        <p:nvSpPr>
          <p:cNvPr id="5" name="TextBox 4">
            <a:extLst>
              <a:ext uri="{FF2B5EF4-FFF2-40B4-BE49-F238E27FC236}">
                <a16:creationId xmlns:a16="http://schemas.microsoft.com/office/drawing/2014/main" id="{5DD60074-A77B-62E4-700A-68F4E3D21D7F}"/>
              </a:ext>
            </a:extLst>
          </p:cNvPr>
          <p:cNvSpPr txBox="1"/>
          <p:nvPr/>
        </p:nvSpPr>
        <p:spPr>
          <a:xfrm>
            <a:off x="-75501" y="689801"/>
            <a:ext cx="12192000" cy="369332"/>
          </a:xfrm>
          <a:prstGeom prst="rect">
            <a:avLst/>
          </a:prstGeom>
          <a:noFill/>
        </p:spPr>
        <p:txBody>
          <a:bodyPr wrap="square">
            <a:spAutoFit/>
          </a:bodyPr>
          <a:lstStyle/>
          <a:p>
            <a:pPr algn="ctr"/>
            <a:r>
              <a:rPr lang="ka-GE" sz="1800" dirty="0">
                <a:latin typeface="ALK Sanet" panose="02000506000000020004" pitchFamily="2" charset="0"/>
              </a:rPr>
              <a:t>სოფელ ქვედა </a:t>
            </a:r>
            <a:r>
              <a:rPr lang="ka-GE" sz="1800" dirty="0" err="1">
                <a:latin typeface="ALK Sanet" panose="02000506000000020004" pitchFamily="2" charset="0"/>
              </a:rPr>
              <a:t>ქოქოლეთში</a:t>
            </a:r>
            <a:r>
              <a:rPr lang="ka-GE" sz="1800" dirty="0">
                <a:latin typeface="ALK Sanet" panose="02000506000000020004" pitchFamily="2" charset="0"/>
              </a:rPr>
              <a:t> აშენდა მედპუნქტი. ღირებულება 38 599 ლარი</a:t>
            </a:r>
          </a:p>
        </p:txBody>
      </p:sp>
      <p:pic>
        <p:nvPicPr>
          <p:cNvPr id="7" name="Picture 6">
            <a:extLst>
              <a:ext uri="{FF2B5EF4-FFF2-40B4-BE49-F238E27FC236}">
                <a16:creationId xmlns:a16="http://schemas.microsoft.com/office/drawing/2014/main" id="{307DCE13-2EC7-5201-65EA-7CA6EA01DE99}"/>
              </a:ext>
            </a:extLst>
          </p:cNvPr>
          <p:cNvPicPr>
            <a:picLocks noChangeAspect="1"/>
          </p:cNvPicPr>
          <p:nvPr/>
        </p:nvPicPr>
        <p:blipFill rotWithShape="1">
          <a:blip r:embed="rId2">
            <a:extLst>
              <a:ext uri="{28A0092B-C50C-407E-A947-70E740481C1C}">
                <a14:useLocalDpi xmlns:a14="http://schemas.microsoft.com/office/drawing/2010/main" val="0"/>
              </a:ext>
            </a:extLst>
          </a:blip>
          <a:srcRect r="1988" b="20490"/>
          <a:stretch/>
        </p:blipFill>
        <p:spPr>
          <a:xfrm>
            <a:off x="1821860" y="1236465"/>
            <a:ext cx="8365936" cy="5090038"/>
          </a:xfrm>
          <a:prstGeom prst="rect">
            <a:avLst/>
          </a:prstGeom>
        </p:spPr>
      </p:pic>
    </p:spTree>
    <p:extLst>
      <p:ext uri="{BB962C8B-B14F-4D97-AF65-F5344CB8AC3E}">
        <p14:creationId xmlns:p14="http://schemas.microsoft.com/office/powerpoint/2010/main" val="86353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B2A47-A1A7-4F56-9158-54C57CBE4D70}"/>
              </a:ext>
            </a:extLst>
          </p:cNvPr>
          <p:cNvSpPr>
            <a:spLocks noGrp="1"/>
          </p:cNvSpPr>
          <p:nvPr>
            <p:ph type="title"/>
          </p:nvPr>
        </p:nvSpPr>
        <p:spPr>
          <a:xfrm>
            <a:off x="0" y="874467"/>
            <a:ext cx="12192000" cy="940749"/>
          </a:xfrm>
        </p:spPr>
        <p:txBody>
          <a:bodyPr>
            <a:normAutofit fontScale="90000"/>
          </a:bodyPr>
          <a:lstStyle/>
          <a:p>
            <a:pPr algn="ctr"/>
            <a:r>
              <a:rPr lang="ka-GE" sz="2400" dirty="0">
                <a:solidFill>
                  <a:srgbClr val="050505"/>
                </a:solidFill>
                <a:latin typeface="ALK Sanet" panose="02000506000000020004" pitchFamily="2" charset="0"/>
                <a:ea typeface="Times New Roman" panose="02020603050405020304" pitchFamily="18" charset="0"/>
                <a:cs typeface="Sylfaen" panose="010A0502050306030303" pitchFamily="18" charset="0"/>
              </a:rPr>
              <a:t>სტიქიური რისკის ზონაში მცხოვრები ოჯახებისთვის, </a:t>
            </a:r>
            <a:br>
              <a:rPr lang="ka-GE" sz="2400" dirty="0">
                <a:solidFill>
                  <a:srgbClr val="050505"/>
                </a:solidFill>
                <a:latin typeface="ALK Sanet" panose="02000506000000020004" pitchFamily="2" charset="0"/>
                <a:ea typeface="Times New Roman" panose="02020603050405020304" pitchFamily="18" charset="0"/>
                <a:cs typeface="Sylfaen" panose="010A0502050306030303" pitchFamily="18" charset="0"/>
              </a:rPr>
            </a:br>
            <a:r>
              <a:rPr lang="ka-GE" sz="2400" dirty="0">
                <a:solidFill>
                  <a:srgbClr val="050505"/>
                </a:solidFill>
                <a:latin typeface="ALK Sanet" panose="02000506000000020004" pitchFamily="2" charset="0"/>
                <a:ea typeface="Times New Roman" panose="02020603050405020304" pitchFamily="18" charset="0"/>
                <a:cs typeface="Sylfaen" panose="010A0502050306030303" pitchFamily="18" charset="0"/>
              </a:rPr>
              <a:t>საცხოვრებელი სახლების მიმართ მოეწყო 135 ფერდსამაგრი ნაგებობა. </a:t>
            </a:r>
            <a:br>
              <a:rPr lang="ka-GE" sz="2400" dirty="0">
                <a:solidFill>
                  <a:srgbClr val="050505"/>
                </a:solidFill>
                <a:latin typeface="ALK Sanet" panose="02000506000000020004" pitchFamily="2" charset="0"/>
                <a:ea typeface="Times New Roman" panose="02020603050405020304" pitchFamily="18" charset="0"/>
                <a:cs typeface="Sylfaen" panose="010A0502050306030303" pitchFamily="18" charset="0"/>
              </a:rPr>
            </a:br>
            <a:r>
              <a:rPr lang="ka-GE" sz="2400" dirty="0">
                <a:solidFill>
                  <a:srgbClr val="050505"/>
                </a:solidFill>
                <a:effectLst/>
                <a:latin typeface="ALK Sanet" panose="02000506000000020004" pitchFamily="2" charset="0"/>
                <a:ea typeface="Times New Roman" panose="02020603050405020304" pitchFamily="18" charset="0"/>
                <a:cs typeface="Sylfaen" panose="010A0502050306030303" pitchFamily="18" charset="0"/>
              </a:rPr>
              <a:t>ბიუჯეტიდან გაიხარჯა</a:t>
            </a:r>
            <a:r>
              <a:rPr lang="ka-GE" sz="2400" dirty="0">
                <a:solidFill>
                  <a:srgbClr val="050505"/>
                </a:solidFill>
                <a:latin typeface="Sylfaen" panose="010A0502050306030303" pitchFamily="18" charset="0"/>
                <a:ea typeface="Times New Roman" panose="02020603050405020304" pitchFamily="18" charset="0"/>
                <a:cs typeface="Segoe UI Historic" panose="020B0502040204020203" pitchFamily="34" charset="0"/>
              </a:rPr>
              <a:t> </a:t>
            </a:r>
            <a:r>
              <a:rPr lang="ka-GE" sz="2400" dirty="0">
                <a:solidFill>
                  <a:srgbClr val="050505"/>
                </a:solidFill>
                <a:effectLst/>
                <a:latin typeface="ALK Sanet" panose="02000506000000020004" pitchFamily="2" charset="0"/>
                <a:ea typeface="Times New Roman" panose="02020603050405020304" pitchFamily="18" charset="0"/>
                <a:cs typeface="Segoe UI Historic" panose="020B0502040204020203" pitchFamily="34" charset="0"/>
              </a:rPr>
              <a:t>4 627 010 ლარზე მეტი.</a:t>
            </a:r>
            <a:endParaRPr lang="ka-GE" sz="2400" dirty="0">
              <a:solidFill>
                <a:srgbClr val="050505"/>
              </a:solidFill>
              <a:latin typeface="ALK Sanet" panose="02000506000000020004" pitchFamily="2" charset="0"/>
              <a:ea typeface="Times New Roman" panose="02020603050405020304" pitchFamily="18" charset="0"/>
              <a:cs typeface="Sylfaen" panose="010A0502050306030303" pitchFamily="18" charset="0"/>
            </a:endParaRPr>
          </a:p>
        </p:txBody>
      </p:sp>
      <p:pic>
        <p:nvPicPr>
          <p:cNvPr id="4" name="Picture 3">
            <a:extLst>
              <a:ext uri="{FF2B5EF4-FFF2-40B4-BE49-F238E27FC236}">
                <a16:creationId xmlns:a16="http://schemas.microsoft.com/office/drawing/2014/main" id="{2F709934-9C3B-4ECF-9259-E5FCCA80CC5F}"/>
              </a:ext>
            </a:extLst>
          </p:cNvPr>
          <p:cNvPicPr>
            <a:picLocks noChangeAspect="1"/>
          </p:cNvPicPr>
          <p:nvPr/>
        </p:nvPicPr>
        <p:blipFill rotWithShape="1">
          <a:blip r:embed="rId2">
            <a:extLst>
              <a:ext uri="{28A0092B-C50C-407E-A947-70E740481C1C}">
                <a14:useLocalDpi xmlns:a14="http://schemas.microsoft.com/office/drawing/2010/main" val="0"/>
              </a:ext>
            </a:extLst>
          </a:blip>
          <a:srcRect r="3964" b="8087"/>
          <a:stretch/>
        </p:blipFill>
        <p:spPr>
          <a:xfrm>
            <a:off x="5960104" y="2103080"/>
            <a:ext cx="3062712" cy="2198439"/>
          </a:xfrm>
          <a:prstGeom prst="rect">
            <a:avLst/>
          </a:prstGeom>
        </p:spPr>
      </p:pic>
      <p:pic>
        <p:nvPicPr>
          <p:cNvPr id="6" name="Picture 5">
            <a:extLst>
              <a:ext uri="{FF2B5EF4-FFF2-40B4-BE49-F238E27FC236}">
                <a16:creationId xmlns:a16="http://schemas.microsoft.com/office/drawing/2014/main" id="{6CCDB8B0-8498-4A42-A3D5-5199225F8F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24884" y="2103080"/>
            <a:ext cx="2974381" cy="2198439"/>
          </a:xfrm>
          <a:prstGeom prst="rect">
            <a:avLst/>
          </a:prstGeom>
        </p:spPr>
      </p:pic>
      <p:pic>
        <p:nvPicPr>
          <p:cNvPr id="8" name="Picture 7">
            <a:extLst>
              <a:ext uri="{FF2B5EF4-FFF2-40B4-BE49-F238E27FC236}">
                <a16:creationId xmlns:a16="http://schemas.microsoft.com/office/drawing/2014/main" id="{7089DCDB-4FEB-477F-AED5-93FDB0595DD3}"/>
              </a:ext>
            </a:extLst>
          </p:cNvPr>
          <p:cNvPicPr>
            <a:picLocks noChangeAspect="1"/>
          </p:cNvPicPr>
          <p:nvPr/>
        </p:nvPicPr>
        <p:blipFill rotWithShape="1">
          <a:blip r:embed="rId4">
            <a:extLst>
              <a:ext uri="{28A0092B-C50C-407E-A947-70E740481C1C}">
                <a14:useLocalDpi xmlns:a14="http://schemas.microsoft.com/office/drawing/2010/main" val="0"/>
              </a:ext>
            </a:extLst>
          </a:blip>
          <a:srcRect l="13483" r="13259" b="23642"/>
          <a:stretch/>
        </p:blipFill>
        <p:spPr>
          <a:xfrm>
            <a:off x="92735" y="2103082"/>
            <a:ext cx="2812248" cy="2198439"/>
          </a:xfrm>
          <a:prstGeom prst="rect">
            <a:avLst/>
          </a:prstGeom>
        </p:spPr>
      </p:pic>
      <p:pic>
        <p:nvPicPr>
          <p:cNvPr id="12" name="Picture 11">
            <a:extLst>
              <a:ext uri="{FF2B5EF4-FFF2-40B4-BE49-F238E27FC236}">
                <a16:creationId xmlns:a16="http://schemas.microsoft.com/office/drawing/2014/main" id="{84426A3C-7487-481B-9416-C8659677C49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25016" y="2103081"/>
            <a:ext cx="2815055" cy="2198439"/>
          </a:xfrm>
          <a:prstGeom prst="rect">
            <a:avLst/>
          </a:prstGeom>
        </p:spPr>
      </p:pic>
      <p:pic>
        <p:nvPicPr>
          <p:cNvPr id="14" name="Picture 13">
            <a:extLst>
              <a:ext uri="{FF2B5EF4-FFF2-40B4-BE49-F238E27FC236}">
                <a16:creationId xmlns:a16="http://schemas.microsoft.com/office/drawing/2014/main" id="{217CC6FE-60D0-44D5-BBF4-98AB0188065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735" y="4589387"/>
            <a:ext cx="2805843" cy="1870562"/>
          </a:xfrm>
          <a:prstGeom prst="rect">
            <a:avLst/>
          </a:prstGeom>
        </p:spPr>
      </p:pic>
      <p:pic>
        <p:nvPicPr>
          <p:cNvPr id="16" name="Picture 15">
            <a:extLst>
              <a:ext uri="{FF2B5EF4-FFF2-40B4-BE49-F238E27FC236}">
                <a16:creationId xmlns:a16="http://schemas.microsoft.com/office/drawing/2014/main" id="{EBC64B61-0205-4A12-A035-914672762E9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041629" y="4593788"/>
            <a:ext cx="2805843" cy="1870562"/>
          </a:xfrm>
          <a:prstGeom prst="rect">
            <a:avLst/>
          </a:prstGeom>
        </p:spPr>
      </p:pic>
      <p:sp>
        <p:nvSpPr>
          <p:cNvPr id="17" name="Title 1">
            <a:extLst>
              <a:ext uri="{FF2B5EF4-FFF2-40B4-BE49-F238E27FC236}">
                <a16:creationId xmlns:a16="http://schemas.microsoft.com/office/drawing/2014/main" id="{17FF73D0-C7F8-42AB-8044-A8185F769D05}"/>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დასრულებული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pic>
        <p:nvPicPr>
          <p:cNvPr id="18" name="Picture 17">
            <a:extLst>
              <a:ext uri="{FF2B5EF4-FFF2-40B4-BE49-F238E27FC236}">
                <a16:creationId xmlns:a16="http://schemas.microsoft.com/office/drawing/2014/main" id="{68135242-DBCF-4C6B-88A8-444FF40DBA40}"/>
              </a:ext>
            </a:extLst>
          </p:cNvPr>
          <p:cNvPicPr>
            <a:picLocks noChangeAspect="1"/>
          </p:cNvPicPr>
          <p:nvPr/>
        </p:nvPicPr>
        <p:blipFill rotWithShape="1">
          <a:blip r:embed="rId8">
            <a:extLst>
              <a:ext uri="{28A0092B-C50C-407E-A947-70E740481C1C}">
                <a14:useLocalDpi xmlns:a14="http://schemas.microsoft.com/office/drawing/2010/main" val="0"/>
              </a:ext>
            </a:extLst>
          </a:blip>
          <a:srcRect r="14097"/>
          <a:stretch/>
        </p:blipFill>
        <p:spPr>
          <a:xfrm>
            <a:off x="5940079" y="4589387"/>
            <a:ext cx="3082737" cy="1870562"/>
          </a:xfrm>
          <a:prstGeom prst="rect">
            <a:avLst/>
          </a:prstGeom>
        </p:spPr>
      </p:pic>
      <p:pic>
        <p:nvPicPr>
          <p:cNvPr id="19" name="Picture 18">
            <a:extLst>
              <a:ext uri="{FF2B5EF4-FFF2-40B4-BE49-F238E27FC236}">
                <a16:creationId xmlns:a16="http://schemas.microsoft.com/office/drawing/2014/main" id="{0EF0F6F3-8E08-4799-AE84-D0CC64F63BA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124884" y="4589387"/>
            <a:ext cx="2919320" cy="1870562"/>
          </a:xfrm>
          <a:prstGeom prst="rect">
            <a:avLst/>
          </a:prstGeom>
        </p:spPr>
      </p:pic>
    </p:spTree>
    <p:extLst>
      <p:ext uri="{BB962C8B-B14F-4D97-AF65-F5344CB8AC3E}">
        <p14:creationId xmlns:p14="http://schemas.microsoft.com/office/powerpoint/2010/main" val="14854852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B719AA0-FC45-445E-9FCE-75AC8F4675E7}"/>
              </a:ext>
            </a:extLst>
          </p:cNvPr>
          <p:cNvPicPr>
            <a:picLocks noChangeAspect="1"/>
          </p:cNvPicPr>
          <p:nvPr/>
        </p:nvPicPr>
        <p:blipFill rotWithShape="1">
          <a:blip r:embed="rId2">
            <a:extLst>
              <a:ext uri="{28A0092B-C50C-407E-A947-70E740481C1C}">
                <a14:useLocalDpi xmlns:a14="http://schemas.microsoft.com/office/drawing/2010/main" val="0"/>
              </a:ext>
            </a:extLst>
          </a:blip>
          <a:srcRect t="44324"/>
          <a:stretch/>
        </p:blipFill>
        <p:spPr>
          <a:xfrm>
            <a:off x="458803" y="3806017"/>
            <a:ext cx="3674687" cy="2224662"/>
          </a:xfrm>
          <a:prstGeom prst="rect">
            <a:avLst/>
          </a:prstGeom>
        </p:spPr>
      </p:pic>
      <p:sp>
        <p:nvSpPr>
          <p:cNvPr id="4" name="Title 1">
            <a:extLst>
              <a:ext uri="{FF2B5EF4-FFF2-40B4-BE49-F238E27FC236}">
                <a16:creationId xmlns:a16="http://schemas.microsoft.com/office/drawing/2014/main" id="{200B686D-79D2-4D18-B30F-B2711B90A2F6}"/>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დასრულებული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pic>
        <p:nvPicPr>
          <p:cNvPr id="5" name="Picture 4">
            <a:extLst>
              <a:ext uri="{FF2B5EF4-FFF2-40B4-BE49-F238E27FC236}">
                <a16:creationId xmlns:a16="http://schemas.microsoft.com/office/drawing/2014/main" id="{D6D195AB-FB1D-4CC4-A842-D39C8E5D42EB}"/>
              </a:ext>
            </a:extLst>
          </p:cNvPr>
          <p:cNvPicPr>
            <a:picLocks noChangeAspect="1"/>
          </p:cNvPicPr>
          <p:nvPr/>
        </p:nvPicPr>
        <p:blipFill rotWithShape="1">
          <a:blip r:embed="rId3">
            <a:extLst>
              <a:ext uri="{28A0092B-C50C-407E-A947-70E740481C1C}">
                <a14:useLocalDpi xmlns:a14="http://schemas.microsoft.com/office/drawing/2010/main" val="0"/>
              </a:ext>
            </a:extLst>
          </a:blip>
          <a:srcRect l="1" t="49703" r="-741"/>
          <a:stretch/>
        </p:blipFill>
        <p:spPr>
          <a:xfrm>
            <a:off x="8170400" y="3806017"/>
            <a:ext cx="3494373" cy="2143267"/>
          </a:xfrm>
          <a:prstGeom prst="rect">
            <a:avLst/>
          </a:prstGeom>
        </p:spPr>
      </p:pic>
      <p:pic>
        <p:nvPicPr>
          <p:cNvPr id="6" name="Picture 5">
            <a:extLst>
              <a:ext uri="{FF2B5EF4-FFF2-40B4-BE49-F238E27FC236}">
                <a16:creationId xmlns:a16="http://schemas.microsoft.com/office/drawing/2014/main" id="{7C0FEB99-880A-4D77-BD00-F6A6C0AA4974}"/>
              </a:ext>
            </a:extLst>
          </p:cNvPr>
          <p:cNvPicPr>
            <a:picLocks noChangeAspect="1"/>
          </p:cNvPicPr>
          <p:nvPr/>
        </p:nvPicPr>
        <p:blipFill rotWithShape="1">
          <a:blip r:embed="rId3">
            <a:extLst>
              <a:ext uri="{28A0092B-C50C-407E-A947-70E740481C1C}">
                <a14:useLocalDpi xmlns:a14="http://schemas.microsoft.com/office/drawing/2010/main" val="0"/>
              </a:ext>
            </a:extLst>
          </a:blip>
          <a:srcRect b="51235"/>
          <a:stretch/>
        </p:blipFill>
        <p:spPr>
          <a:xfrm>
            <a:off x="8190021" y="1603981"/>
            <a:ext cx="3474752" cy="2043952"/>
          </a:xfrm>
          <a:prstGeom prst="rect">
            <a:avLst/>
          </a:prstGeom>
        </p:spPr>
      </p:pic>
      <p:pic>
        <p:nvPicPr>
          <p:cNvPr id="7" name="Picture 6">
            <a:extLst>
              <a:ext uri="{FF2B5EF4-FFF2-40B4-BE49-F238E27FC236}">
                <a16:creationId xmlns:a16="http://schemas.microsoft.com/office/drawing/2014/main" id="{7DDD053E-0307-430E-9304-F3C1713E94EB}"/>
              </a:ext>
            </a:extLst>
          </p:cNvPr>
          <p:cNvPicPr>
            <a:picLocks noChangeAspect="1"/>
          </p:cNvPicPr>
          <p:nvPr/>
        </p:nvPicPr>
        <p:blipFill rotWithShape="1">
          <a:blip r:embed="rId4">
            <a:extLst>
              <a:ext uri="{28A0092B-C50C-407E-A947-70E740481C1C}">
                <a14:useLocalDpi xmlns:a14="http://schemas.microsoft.com/office/drawing/2010/main" val="0"/>
              </a:ext>
            </a:extLst>
          </a:blip>
          <a:srcRect t="50864"/>
          <a:stretch/>
        </p:blipFill>
        <p:spPr>
          <a:xfrm>
            <a:off x="4446770" y="3765319"/>
            <a:ext cx="3400010" cy="2224662"/>
          </a:xfrm>
          <a:prstGeom prst="rect">
            <a:avLst/>
          </a:prstGeom>
        </p:spPr>
      </p:pic>
      <p:pic>
        <p:nvPicPr>
          <p:cNvPr id="8" name="Picture 7">
            <a:extLst>
              <a:ext uri="{FF2B5EF4-FFF2-40B4-BE49-F238E27FC236}">
                <a16:creationId xmlns:a16="http://schemas.microsoft.com/office/drawing/2014/main" id="{B0369790-C93D-4865-9730-7B3397F66E7E}"/>
              </a:ext>
            </a:extLst>
          </p:cNvPr>
          <p:cNvPicPr>
            <a:picLocks noChangeAspect="1"/>
          </p:cNvPicPr>
          <p:nvPr/>
        </p:nvPicPr>
        <p:blipFill rotWithShape="1">
          <a:blip r:embed="rId4">
            <a:extLst>
              <a:ext uri="{28A0092B-C50C-407E-A947-70E740481C1C}">
                <a14:useLocalDpi xmlns:a14="http://schemas.microsoft.com/office/drawing/2010/main" val="0"/>
              </a:ext>
            </a:extLst>
          </a:blip>
          <a:srcRect b="50000"/>
          <a:stretch/>
        </p:blipFill>
        <p:spPr>
          <a:xfrm>
            <a:off x="4449681" y="1629342"/>
            <a:ext cx="3405351" cy="2072272"/>
          </a:xfrm>
          <a:prstGeom prst="rect">
            <a:avLst/>
          </a:prstGeom>
        </p:spPr>
      </p:pic>
      <p:pic>
        <p:nvPicPr>
          <p:cNvPr id="9" name="Picture 8">
            <a:extLst>
              <a:ext uri="{FF2B5EF4-FFF2-40B4-BE49-F238E27FC236}">
                <a16:creationId xmlns:a16="http://schemas.microsoft.com/office/drawing/2014/main" id="{4E3CFB79-EA28-45C2-95D9-3FCD7D1BB7C5}"/>
              </a:ext>
            </a:extLst>
          </p:cNvPr>
          <p:cNvPicPr>
            <a:picLocks noChangeAspect="1"/>
          </p:cNvPicPr>
          <p:nvPr/>
        </p:nvPicPr>
        <p:blipFill rotWithShape="1">
          <a:blip r:embed="rId2">
            <a:extLst>
              <a:ext uri="{28A0092B-C50C-407E-A947-70E740481C1C}">
                <a14:useLocalDpi xmlns:a14="http://schemas.microsoft.com/office/drawing/2010/main" val="0"/>
              </a:ext>
            </a:extLst>
          </a:blip>
          <a:srcRect b="55837"/>
          <a:stretch/>
        </p:blipFill>
        <p:spPr>
          <a:xfrm>
            <a:off x="458803" y="1536126"/>
            <a:ext cx="3674687" cy="2224661"/>
          </a:xfrm>
          <a:prstGeom prst="rect">
            <a:avLst/>
          </a:prstGeom>
        </p:spPr>
      </p:pic>
      <p:sp>
        <p:nvSpPr>
          <p:cNvPr id="10" name="Rectangle 9">
            <a:extLst>
              <a:ext uri="{FF2B5EF4-FFF2-40B4-BE49-F238E27FC236}">
                <a16:creationId xmlns:a16="http://schemas.microsoft.com/office/drawing/2014/main" id="{7F8AA975-33D7-47A2-904D-68A20BAD3BBF}"/>
              </a:ext>
            </a:extLst>
          </p:cNvPr>
          <p:cNvSpPr/>
          <p:nvPr/>
        </p:nvSpPr>
        <p:spPr>
          <a:xfrm>
            <a:off x="32737" y="878608"/>
            <a:ext cx="12126526" cy="646331"/>
          </a:xfrm>
          <a:prstGeom prst="rect">
            <a:avLst/>
          </a:prstGeom>
        </p:spPr>
        <p:txBody>
          <a:bodyPr wrap="square">
            <a:spAutoFit/>
          </a:bodyPr>
          <a:lstStyle/>
          <a:p>
            <a:pPr algn="ctr"/>
            <a:r>
              <a:rPr lang="ka-GE" dirty="0">
                <a:latin typeface="ALK Sanet" panose="02000506000000020004" pitchFamily="2" charset="0"/>
              </a:rPr>
              <a:t>მუნიციპალიტეტის მასშტაბით მოეწყო 3</a:t>
            </a:r>
            <a:r>
              <a:rPr lang="ru-RU" dirty="0">
                <a:latin typeface="ALK Sanet" panose="02000506000000020004" pitchFamily="2" charset="0"/>
              </a:rPr>
              <a:t> (</a:t>
            </a:r>
            <a:r>
              <a:rPr lang="ka-GE" dirty="0">
                <a:latin typeface="ALK Sanet" panose="02000506000000020004" pitchFamily="2" charset="0"/>
              </a:rPr>
              <a:t>სამი) სამანქანე ხიდი საერთო ღირებულებით 590 851 ლარი</a:t>
            </a:r>
            <a:r>
              <a:rPr lang="ka-GE" dirty="0">
                <a:solidFill>
                  <a:srgbClr val="050505"/>
                </a:solidFill>
                <a:latin typeface="ALK Sanet" panose="02000506000000020004" pitchFamily="2" charset="0"/>
                <a:cs typeface="Segoe UI Historic" panose="020B0502040204020203" pitchFamily="34" charset="0"/>
              </a:rPr>
              <a:t> </a:t>
            </a:r>
          </a:p>
          <a:p>
            <a:endParaRPr lang="ka-GE" dirty="0">
              <a:latin typeface="ALK Sanet" panose="02000506000000020004" pitchFamily="2" charset="0"/>
            </a:endParaRPr>
          </a:p>
        </p:txBody>
      </p:sp>
      <p:sp>
        <p:nvSpPr>
          <p:cNvPr id="11" name="Rectangle 10">
            <a:extLst>
              <a:ext uri="{FF2B5EF4-FFF2-40B4-BE49-F238E27FC236}">
                <a16:creationId xmlns:a16="http://schemas.microsoft.com/office/drawing/2014/main" id="{82B4DF02-D07A-4271-AD0C-7B13CA8528B0}"/>
              </a:ext>
            </a:extLst>
          </p:cNvPr>
          <p:cNvSpPr/>
          <p:nvPr/>
        </p:nvSpPr>
        <p:spPr>
          <a:xfrm>
            <a:off x="458802" y="6162826"/>
            <a:ext cx="3674687" cy="307777"/>
          </a:xfrm>
          <a:prstGeom prst="rect">
            <a:avLst/>
          </a:prstGeom>
        </p:spPr>
        <p:txBody>
          <a:bodyPr wrap="square">
            <a:spAutoFit/>
          </a:bodyPr>
          <a:lstStyle/>
          <a:p>
            <a:pPr algn="ctr"/>
            <a:r>
              <a:rPr lang="ka-GE" sz="1400" dirty="0">
                <a:solidFill>
                  <a:srgbClr val="050505"/>
                </a:solidFill>
                <a:latin typeface="ALK Sanet" panose="02000506000000020004" pitchFamily="2" charset="0"/>
                <a:cs typeface="Segoe UI Historic" panose="020B0502040204020203" pitchFamily="34" charset="0"/>
              </a:rPr>
              <a:t>სოფელი მარადიდი - 372 487 ლარი </a:t>
            </a:r>
            <a:endParaRPr lang="en-GB" sz="1400" dirty="0"/>
          </a:p>
        </p:txBody>
      </p:sp>
      <p:sp>
        <p:nvSpPr>
          <p:cNvPr id="12" name="Rectangle 11">
            <a:extLst>
              <a:ext uri="{FF2B5EF4-FFF2-40B4-BE49-F238E27FC236}">
                <a16:creationId xmlns:a16="http://schemas.microsoft.com/office/drawing/2014/main" id="{B00D15CD-3A1D-4DA8-87CE-507996F5B66F}"/>
              </a:ext>
            </a:extLst>
          </p:cNvPr>
          <p:cNvSpPr/>
          <p:nvPr/>
        </p:nvSpPr>
        <p:spPr>
          <a:xfrm>
            <a:off x="4449681" y="6162826"/>
            <a:ext cx="3348994" cy="307777"/>
          </a:xfrm>
          <a:prstGeom prst="rect">
            <a:avLst/>
          </a:prstGeom>
        </p:spPr>
        <p:txBody>
          <a:bodyPr wrap="none">
            <a:spAutoFit/>
          </a:bodyPr>
          <a:lstStyle/>
          <a:p>
            <a:r>
              <a:rPr lang="ka-GE" sz="1400" dirty="0">
                <a:solidFill>
                  <a:srgbClr val="050505"/>
                </a:solidFill>
                <a:latin typeface="ALK Sanet" panose="02000506000000020004" pitchFamily="2" charset="0"/>
                <a:cs typeface="Segoe UI Historic" panose="020B0502040204020203" pitchFamily="34" charset="0"/>
              </a:rPr>
              <a:t>სოფელი ახალშენი - 177 624 ლარი</a:t>
            </a:r>
            <a:endParaRPr lang="en-GB" sz="1400" dirty="0"/>
          </a:p>
        </p:txBody>
      </p:sp>
      <p:sp>
        <p:nvSpPr>
          <p:cNvPr id="13" name="Rectangle 12">
            <a:extLst>
              <a:ext uri="{FF2B5EF4-FFF2-40B4-BE49-F238E27FC236}">
                <a16:creationId xmlns:a16="http://schemas.microsoft.com/office/drawing/2014/main" id="{B50D6466-D8F9-4D00-823A-EBA342657AD8}"/>
              </a:ext>
            </a:extLst>
          </p:cNvPr>
          <p:cNvSpPr/>
          <p:nvPr/>
        </p:nvSpPr>
        <p:spPr>
          <a:xfrm>
            <a:off x="8041912" y="6162825"/>
            <a:ext cx="3751348" cy="307777"/>
          </a:xfrm>
          <a:prstGeom prst="rect">
            <a:avLst/>
          </a:prstGeom>
        </p:spPr>
        <p:txBody>
          <a:bodyPr wrap="none">
            <a:spAutoFit/>
          </a:bodyPr>
          <a:lstStyle/>
          <a:p>
            <a:r>
              <a:rPr lang="ka-GE" sz="1400" dirty="0">
                <a:solidFill>
                  <a:srgbClr val="050505"/>
                </a:solidFill>
                <a:latin typeface="ALK Sanet" panose="02000506000000020004" pitchFamily="2" charset="0"/>
                <a:cs typeface="Segoe UI Historic" panose="020B0502040204020203" pitchFamily="34" charset="0"/>
              </a:rPr>
              <a:t>სოფელი ახალშენში (ხეღრუ) - 47 700ლ</a:t>
            </a:r>
            <a:endParaRPr lang="en-GB" sz="1400" dirty="0"/>
          </a:p>
        </p:txBody>
      </p:sp>
    </p:spTree>
    <p:extLst>
      <p:ext uri="{BB962C8B-B14F-4D97-AF65-F5344CB8AC3E}">
        <p14:creationId xmlns:p14="http://schemas.microsoft.com/office/powerpoint/2010/main" val="101610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3CC193-6860-DE47-67BC-E6DC13242E8D}"/>
              </a:ext>
            </a:extLst>
          </p:cNvPr>
          <p:cNvSpPr txBox="1"/>
          <p:nvPr/>
        </p:nvSpPr>
        <p:spPr>
          <a:xfrm>
            <a:off x="0" y="725214"/>
            <a:ext cx="12191999" cy="745460"/>
          </a:xfrm>
          <a:prstGeom prst="rect">
            <a:avLst/>
          </a:prstGeom>
          <a:noFill/>
        </p:spPr>
        <p:txBody>
          <a:bodyPr wrap="square">
            <a:spAutoFit/>
          </a:bodyPr>
          <a:lstStyle/>
          <a:p>
            <a:pPr marL="0" marR="0" algn="ctr">
              <a:lnSpc>
                <a:spcPct val="107000"/>
              </a:lnSpc>
              <a:spcBef>
                <a:spcPts val="0"/>
              </a:spcBef>
              <a:spcAft>
                <a:spcPts val="800"/>
              </a:spcAft>
            </a:pPr>
            <a:r>
              <a:rPr lang="ka-GE" dirty="0">
                <a:effectLst/>
                <a:latin typeface="ALK Sanet" panose="02000506000000020004" pitchFamily="2" charset="0"/>
                <a:ea typeface="Calibri" panose="020F0502020204030204" pitchFamily="34" charset="0"/>
                <a:cs typeface="Times New Roman" panose="02020603050405020304" pitchFamily="18" charset="0"/>
              </a:rPr>
              <a:t>შიდა სასოფლო გზების კეთილმოწყობისათვის ბიუჯეტიდან დაიხარჯა 1  330 331 ლარი. </a:t>
            </a:r>
          </a:p>
          <a:p>
            <a:pPr marL="0" marR="0" algn="ctr">
              <a:lnSpc>
                <a:spcPct val="107000"/>
              </a:lnSpc>
              <a:spcBef>
                <a:spcPts val="0"/>
              </a:spcBef>
              <a:spcAft>
                <a:spcPts val="800"/>
              </a:spcAft>
            </a:pPr>
            <a:r>
              <a:rPr lang="ka-GE" dirty="0" err="1">
                <a:effectLst/>
                <a:latin typeface="ALK Sanet" panose="02000506000000020004" pitchFamily="2" charset="0"/>
                <a:ea typeface="Calibri" panose="020F0502020204030204" pitchFamily="34" charset="0"/>
                <a:cs typeface="Times New Roman" panose="02020603050405020304" pitchFamily="18" charset="0"/>
              </a:rPr>
              <a:t>არმირებული</a:t>
            </a:r>
            <a:r>
              <a:rPr lang="ka-GE" dirty="0">
                <a:effectLst/>
                <a:latin typeface="ALK Sanet" panose="02000506000000020004" pitchFamily="2" charset="0"/>
                <a:ea typeface="Calibri" panose="020F0502020204030204" pitchFamily="34" charset="0"/>
                <a:cs typeface="Times New Roman" panose="02020603050405020304" pitchFamily="18" charset="0"/>
              </a:rPr>
              <a:t> და </a:t>
            </a:r>
            <a:r>
              <a:rPr lang="ka-GE" dirty="0" err="1">
                <a:effectLst/>
                <a:latin typeface="ALK Sanet" panose="02000506000000020004" pitchFamily="2" charset="0"/>
                <a:ea typeface="Calibri" panose="020F0502020204030204" pitchFamily="34" charset="0"/>
                <a:cs typeface="Times New Roman" panose="02020603050405020304" pitchFamily="18" charset="0"/>
              </a:rPr>
              <a:t>არაარმირებული</a:t>
            </a:r>
            <a:r>
              <a:rPr lang="ka-GE" dirty="0">
                <a:effectLst/>
                <a:latin typeface="ALK Sanet" panose="02000506000000020004" pitchFamily="2" charset="0"/>
                <a:ea typeface="Calibri" panose="020F0502020204030204" pitchFamily="34" charset="0"/>
                <a:cs typeface="Times New Roman" panose="02020603050405020304" pitchFamily="18" charset="0"/>
              </a:rPr>
              <a:t> ბეტონის საფარით დაიგო 14 კმ-მდე გზა. </a:t>
            </a:r>
            <a:endParaRPr lang="ka-GE" dirty="0">
              <a:latin typeface="ALK Sanet" panose="02000506000000020004" pitchFamily="2"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69FDE38B-00ED-1D97-90CA-022C7AF88BB0}"/>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დასრულებული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pic>
        <p:nvPicPr>
          <p:cNvPr id="6" name="Picture 5">
            <a:extLst>
              <a:ext uri="{FF2B5EF4-FFF2-40B4-BE49-F238E27FC236}">
                <a16:creationId xmlns:a16="http://schemas.microsoft.com/office/drawing/2014/main" id="{034155E6-F137-7C73-038B-227A81E1A8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342" y="4184564"/>
            <a:ext cx="3274504" cy="2455878"/>
          </a:xfrm>
          <a:prstGeom prst="rect">
            <a:avLst/>
          </a:prstGeom>
        </p:spPr>
      </p:pic>
      <p:pic>
        <p:nvPicPr>
          <p:cNvPr id="8" name="Picture 7">
            <a:extLst>
              <a:ext uri="{FF2B5EF4-FFF2-40B4-BE49-F238E27FC236}">
                <a16:creationId xmlns:a16="http://schemas.microsoft.com/office/drawing/2014/main" id="{52FD6E02-46CA-6B7A-C22F-807F3FD745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1342" y="1599680"/>
            <a:ext cx="3274504" cy="2455878"/>
          </a:xfrm>
          <a:prstGeom prst="rect">
            <a:avLst/>
          </a:prstGeom>
        </p:spPr>
      </p:pic>
      <p:pic>
        <p:nvPicPr>
          <p:cNvPr id="10" name="Picture 9">
            <a:extLst>
              <a:ext uri="{FF2B5EF4-FFF2-40B4-BE49-F238E27FC236}">
                <a16:creationId xmlns:a16="http://schemas.microsoft.com/office/drawing/2014/main" id="{49E315A5-52F9-9276-C139-C9354DF5A060}"/>
              </a:ext>
            </a:extLst>
          </p:cNvPr>
          <p:cNvPicPr>
            <a:picLocks noChangeAspect="1"/>
          </p:cNvPicPr>
          <p:nvPr/>
        </p:nvPicPr>
        <p:blipFill rotWithShape="1">
          <a:blip r:embed="rId4">
            <a:extLst>
              <a:ext uri="{28A0092B-C50C-407E-A947-70E740481C1C}">
                <a14:useLocalDpi xmlns:a14="http://schemas.microsoft.com/office/drawing/2010/main" val="0"/>
              </a:ext>
            </a:extLst>
          </a:blip>
          <a:srcRect t="32329" b="3376"/>
          <a:stretch/>
        </p:blipFill>
        <p:spPr>
          <a:xfrm>
            <a:off x="4309335" y="1599681"/>
            <a:ext cx="3406979" cy="2455877"/>
          </a:xfrm>
          <a:prstGeom prst="rect">
            <a:avLst/>
          </a:prstGeom>
        </p:spPr>
      </p:pic>
      <p:pic>
        <p:nvPicPr>
          <p:cNvPr id="14" name="Picture 13">
            <a:extLst>
              <a:ext uri="{FF2B5EF4-FFF2-40B4-BE49-F238E27FC236}">
                <a16:creationId xmlns:a16="http://schemas.microsoft.com/office/drawing/2014/main" id="{06834364-14C3-5C8B-EC0A-66842CA6EB1D}"/>
              </a:ext>
            </a:extLst>
          </p:cNvPr>
          <p:cNvPicPr>
            <a:picLocks noChangeAspect="1"/>
          </p:cNvPicPr>
          <p:nvPr/>
        </p:nvPicPr>
        <p:blipFill rotWithShape="1">
          <a:blip r:embed="rId5">
            <a:extLst>
              <a:ext uri="{28A0092B-C50C-407E-A947-70E740481C1C}">
                <a14:useLocalDpi xmlns:a14="http://schemas.microsoft.com/office/drawing/2010/main" val="0"/>
              </a:ext>
            </a:extLst>
          </a:blip>
          <a:srcRect t="16832" r="16833"/>
          <a:stretch/>
        </p:blipFill>
        <p:spPr>
          <a:xfrm>
            <a:off x="7859803" y="1599680"/>
            <a:ext cx="3274504" cy="2455878"/>
          </a:xfrm>
          <a:prstGeom prst="rect">
            <a:avLst/>
          </a:prstGeom>
        </p:spPr>
      </p:pic>
      <p:pic>
        <p:nvPicPr>
          <p:cNvPr id="16" name="Picture 15">
            <a:extLst>
              <a:ext uri="{FF2B5EF4-FFF2-40B4-BE49-F238E27FC236}">
                <a16:creationId xmlns:a16="http://schemas.microsoft.com/office/drawing/2014/main" id="{1910B0BF-08D9-B5FD-00E2-D919A8E93C35}"/>
              </a:ext>
            </a:extLst>
          </p:cNvPr>
          <p:cNvPicPr>
            <a:picLocks noChangeAspect="1"/>
          </p:cNvPicPr>
          <p:nvPr/>
        </p:nvPicPr>
        <p:blipFill rotWithShape="1">
          <a:blip r:embed="rId6">
            <a:extLst>
              <a:ext uri="{28A0092B-C50C-407E-A947-70E740481C1C}">
                <a14:useLocalDpi xmlns:a14="http://schemas.microsoft.com/office/drawing/2010/main" val="0"/>
              </a:ext>
            </a:extLst>
          </a:blip>
          <a:srcRect l="11673" t="17520" r="5847"/>
          <a:stretch/>
        </p:blipFill>
        <p:spPr>
          <a:xfrm>
            <a:off x="7859803" y="4184564"/>
            <a:ext cx="3274504" cy="2455879"/>
          </a:xfrm>
          <a:prstGeom prst="rect">
            <a:avLst/>
          </a:prstGeom>
        </p:spPr>
      </p:pic>
      <p:pic>
        <p:nvPicPr>
          <p:cNvPr id="17" name="Picture 16">
            <a:extLst>
              <a:ext uri="{FF2B5EF4-FFF2-40B4-BE49-F238E27FC236}">
                <a16:creationId xmlns:a16="http://schemas.microsoft.com/office/drawing/2014/main" id="{10FEE668-1A7C-5A8F-9FF7-F0E0DC4C8FCC}"/>
              </a:ext>
            </a:extLst>
          </p:cNvPr>
          <p:cNvPicPr>
            <a:picLocks noChangeAspect="1"/>
          </p:cNvPicPr>
          <p:nvPr/>
        </p:nvPicPr>
        <p:blipFill rotWithShape="1">
          <a:blip r:embed="rId7">
            <a:extLst>
              <a:ext uri="{28A0092B-C50C-407E-A947-70E740481C1C}">
                <a14:useLocalDpi xmlns:a14="http://schemas.microsoft.com/office/drawing/2010/main" val="0"/>
              </a:ext>
            </a:extLst>
          </a:blip>
          <a:srcRect t="26632" b="1747"/>
          <a:stretch/>
        </p:blipFill>
        <p:spPr>
          <a:xfrm>
            <a:off x="4309335" y="4184564"/>
            <a:ext cx="3406979" cy="2455877"/>
          </a:xfrm>
          <a:prstGeom prst="rect">
            <a:avLst/>
          </a:prstGeom>
        </p:spPr>
      </p:pic>
    </p:spTree>
    <p:extLst>
      <p:ext uri="{BB962C8B-B14F-4D97-AF65-F5344CB8AC3E}">
        <p14:creationId xmlns:p14="http://schemas.microsoft.com/office/powerpoint/2010/main" val="8405583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87D2AC1-5BEA-6CA0-9869-E99FD5660127}"/>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დასრულებული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
        <p:nvSpPr>
          <p:cNvPr id="5" name="TextBox 4">
            <a:extLst>
              <a:ext uri="{FF2B5EF4-FFF2-40B4-BE49-F238E27FC236}">
                <a16:creationId xmlns:a16="http://schemas.microsoft.com/office/drawing/2014/main" id="{8FBD2BAC-315E-D3C9-AC47-861DA1FF3B16}"/>
              </a:ext>
            </a:extLst>
          </p:cNvPr>
          <p:cNvSpPr txBox="1"/>
          <p:nvPr/>
        </p:nvSpPr>
        <p:spPr>
          <a:xfrm>
            <a:off x="0" y="725214"/>
            <a:ext cx="12191999" cy="923330"/>
          </a:xfrm>
          <a:prstGeom prst="rect">
            <a:avLst/>
          </a:prstGeom>
          <a:noFill/>
        </p:spPr>
        <p:txBody>
          <a:bodyPr wrap="square">
            <a:spAutoFit/>
          </a:bodyPr>
          <a:lstStyle/>
          <a:p>
            <a:pPr algn="ctr"/>
            <a:r>
              <a:rPr lang="ka-GE" sz="1800" dirty="0">
                <a:latin typeface="ALK Sanet" panose="02000506000000020004" pitchFamily="2" charset="0"/>
              </a:rPr>
              <a:t>სოფლის მხარდაჭერის პროგრამით, ხელვაჩაურის მუნიციპალიტეტზე გამოყოფილი იქნა 968 000 ლარი, რომლითაც მოწესრიგდა ბეტონის საფარით 15 კმ-მდე გზა, გარე განათება სხვადასხვა სოფლებში და გასართობი სკვერი თხილნარის ცენტრში.</a:t>
            </a:r>
          </a:p>
        </p:txBody>
      </p:sp>
      <p:pic>
        <p:nvPicPr>
          <p:cNvPr id="7" name="Picture 6">
            <a:extLst>
              <a:ext uri="{FF2B5EF4-FFF2-40B4-BE49-F238E27FC236}">
                <a16:creationId xmlns:a16="http://schemas.microsoft.com/office/drawing/2014/main" id="{9FD6E9E2-1A22-9E2E-34C5-F4A141F72D60}"/>
              </a:ext>
            </a:extLst>
          </p:cNvPr>
          <p:cNvPicPr>
            <a:picLocks noChangeAspect="1"/>
          </p:cNvPicPr>
          <p:nvPr/>
        </p:nvPicPr>
        <p:blipFill rotWithShape="1">
          <a:blip r:embed="rId2">
            <a:extLst>
              <a:ext uri="{28A0092B-C50C-407E-A947-70E740481C1C}">
                <a14:useLocalDpi xmlns:a14="http://schemas.microsoft.com/office/drawing/2010/main" val="0"/>
              </a:ext>
            </a:extLst>
          </a:blip>
          <a:srcRect l="434" r="-434" b="18474"/>
          <a:stretch/>
        </p:blipFill>
        <p:spPr>
          <a:xfrm>
            <a:off x="4342599" y="4376887"/>
            <a:ext cx="3506798" cy="2451840"/>
          </a:xfrm>
          <a:prstGeom prst="rect">
            <a:avLst/>
          </a:prstGeom>
        </p:spPr>
      </p:pic>
      <p:pic>
        <p:nvPicPr>
          <p:cNvPr id="9" name="Picture 8">
            <a:extLst>
              <a:ext uri="{FF2B5EF4-FFF2-40B4-BE49-F238E27FC236}">
                <a16:creationId xmlns:a16="http://schemas.microsoft.com/office/drawing/2014/main" id="{2789A51F-B7D5-CD06-D9CD-9125F45652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165" y="4406160"/>
            <a:ext cx="3294276" cy="2451840"/>
          </a:xfrm>
          <a:prstGeom prst="rect">
            <a:avLst/>
          </a:prstGeom>
        </p:spPr>
      </p:pic>
      <p:pic>
        <p:nvPicPr>
          <p:cNvPr id="13" name="Picture 12">
            <a:extLst>
              <a:ext uri="{FF2B5EF4-FFF2-40B4-BE49-F238E27FC236}">
                <a16:creationId xmlns:a16="http://schemas.microsoft.com/office/drawing/2014/main" id="{7BDDD471-3EAE-ACF1-3252-E478F9154AC7}"/>
              </a:ext>
            </a:extLst>
          </p:cNvPr>
          <p:cNvPicPr>
            <a:picLocks noChangeAspect="1"/>
          </p:cNvPicPr>
          <p:nvPr/>
        </p:nvPicPr>
        <p:blipFill rotWithShape="1">
          <a:blip r:embed="rId4">
            <a:extLst>
              <a:ext uri="{28A0092B-C50C-407E-A947-70E740481C1C}">
                <a14:useLocalDpi xmlns:a14="http://schemas.microsoft.com/office/drawing/2010/main" val="0"/>
              </a:ext>
            </a:extLst>
          </a:blip>
          <a:srcRect t="8179" r="8178"/>
          <a:stretch/>
        </p:blipFill>
        <p:spPr>
          <a:xfrm>
            <a:off x="7983555" y="1807214"/>
            <a:ext cx="3294276" cy="2470707"/>
          </a:xfrm>
          <a:prstGeom prst="rect">
            <a:avLst/>
          </a:prstGeom>
        </p:spPr>
      </p:pic>
      <p:pic>
        <p:nvPicPr>
          <p:cNvPr id="15" name="Picture 14">
            <a:extLst>
              <a:ext uri="{FF2B5EF4-FFF2-40B4-BE49-F238E27FC236}">
                <a16:creationId xmlns:a16="http://schemas.microsoft.com/office/drawing/2014/main" id="{FDB90626-2B94-FD13-E77E-1EC3775CF1B0}"/>
              </a:ext>
            </a:extLst>
          </p:cNvPr>
          <p:cNvPicPr>
            <a:picLocks noChangeAspect="1"/>
          </p:cNvPicPr>
          <p:nvPr/>
        </p:nvPicPr>
        <p:blipFill rotWithShape="1">
          <a:blip r:embed="rId5">
            <a:extLst>
              <a:ext uri="{28A0092B-C50C-407E-A947-70E740481C1C}">
                <a14:useLocalDpi xmlns:a14="http://schemas.microsoft.com/office/drawing/2010/main" val="0"/>
              </a:ext>
            </a:extLst>
          </a:blip>
          <a:srcRect t="3874" r="-4030"/>
          <a:stretch/>
        </p:blipFill>
        <p:spPr>
          <a:xfrm>
            <a:off x="7983555" y="4344309"/>
            <a:ext cx="3427027" cy="2470707"/>
          </a:xfrm>
          <a:prstGeom prst="rect">
            <a:avLst/>
          </a:prstGeom>
        </p:spPr>
      </p:pic>
      <p:pic>
        <p:nvPicPr>
          <p:cNvPr id="17" name="Picture 16">
            <a:extLst>
              <a:ext uri="{FF2B5EF4-FFF2-40B4-BE49-F238E27FC236}">
                <a16:creationId xmlns:a16="http://schemas.microsoft.com/office/drawing/2014/main" id="{B400D989-DF24-C195-ED15-C86B7CDC54E1}"/>
              </a:ext>
            </a:extLst>
          </p:cNvPr>
          <p:cNvPicPr>
            <a:picLocks noChangeAspect="1"/>
          </p:cNvPicPr>
          <p:nvPr/>
        </p:nvPicPr>
        <p:blipFill rotWithShape="1">
          <a:blip r:embed="rId6">
            <a:extLst>
              <a:ext uri="{28A0092B-C50C-407E-A947-70E740481C1C}">
                <a14:useLocalDpi xmlns:a14="http://schemas.microsoft.com/office/drawing/2010/main" val="0"/>
              </a:ext>
            </a:extLst>
          </a:blip>
          <a:srcRect t="6060" b="1"/>
          <a:stretch/>
        </p:blipFill>
        <p:spPr>
          <a:xfrm>
            <a:off x="4342599" y="1807214"/>
            <a:ext cx="3506798" cy="2470707"/>
          </a:xfrm>
          <a:prstGeom prst="rect">
            <a:avLst/>
          </a:prstGeom>
        </p:spPr>
      </p:pic>
      <p:pic>
        <p:nvPicPr>
          <p:cNvPr id="19" name="Picture 18">
            <a:extLst>
              <a:ext uri="{FF2B5EF4-FFF2-40B4-BE49-F238E27FC236}">
                <a16:creationId xmlns:a16="http://schemas.microsoft.com/office/drawing/2014/main" id="{D6099F12-9FB3-906B-7884-94D6867984B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14165" y="1807214"/>
            <a:ext cx="3294276" cy="2470707"/>
          </a:xfrm>
          <a:prstGeom prst="rect">
            <a:avLst/>
          </a:prstGeom>
        </p:spPr>
      </p:pic>
    </p:spTree>
    <p:extLst>
      <p:ext uri="{BB962C8B-B14F-4D97-AF65-F5344CB8AC3E}">
        <p14:creationId xmlns:p14="http://schemas.microsoft.com/office/powerpoint/2010/main" val="9166837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7AA9-6D6C-434C-A1D5-58452268C15B}"/>
              </a:ext>
            </a:extLst>
          </p:cNvPr>
          <p:cNvSpPr>
            <a:spLocks noGrp="1"/>
          </p:cNvSpPr>
          <p:nvPr>
            <p:ph type="title"/>
          </p:nvPr>
        </p:nvSpPr>
        <p:spPr>
          <a:xfrm>
            <a:off x="1" y="1824651"/>
            <a:ext cx="12191998" cy="499889"/>
          </a:xfrm>
        </p:spPr>
        <p:txBody>
          <a:bodyPr>
            <a:noAutofit/>
          </a:bodyPr>
          <a:lstStyle/>
          <a:p>
            <a:pPr marL="285750" lvl="0" indent="-285750" algn="just">
              <a:buFont typeface="Arial" panose="020B0604020202020204" pitchFamily="34" charset="0"/>
              <a:buChar char="•"/>
            </a:pPr>
            <a:r>
              <a:rPr lang="ka-GE" sz="1800" dirty="0">
                <a:latin typeface="ALK Sanet" panose="02000506000000020004" pitchFamily="2" charset="0"/>
              </a:rPr>
              <a:t>მიმდინარეობს ორთაბათუმის ცენტრის კეთილმოწყობითი სამუშაოები, სახელშეკრულებო ღირებულება შეადგენს 296 297 ლარს;</a:t>
            </a:r>
            <a:endParaRPr lang="en-GB" sz="1800" dirty="0">
              <a:latin typeface="ALK Sanet" panose="02000506000000020004" pitchFamily="2" charset="0"/>
            </a:endParaRPr>
          </a:p>
        </p:txBody>
      </p:sp>
      <p:pic>
        <p:nvPicPr>
          <p:cNvPr id="6" name="Picture 5">
            <a:extLst>
              <a:ext uri="{FF2B5EF4-FFF2-40B4-BE49-F238E27FC236}">
                <a16:creationId xmlns:a16="http://schemas.microsoft.com/office/drawing/2014/main" id="{1BFA8794-4F9C-41FF-89E0-A4E2F053A2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3" y="5393265"/>
            <a:ext cx="1405467" cy="1405467"/>
          </a:xfrm>
          <a:prstGeom prst="rect">
            <a:avLst/>
          </a:prstGeom>
        </p:spPr>
      </p:pic>
      <p:sp>
        <p:nvSpPr>
          <p:cNvPr id="7" name="Title 1">
            <a:extLst>
              <a:ext uri="{FF2B5EF4-FFF2-40B4-BE49-F238E27FC236}">
                <a16:creationId xmlns:a16="http://schemas.microsoft.com/office/drawing/2014/main" id="{9AC91D19-8A00-49B8-A5F5-AA6B9EFBA7BB}"/>
              </a:ext>
            </a:extLst>
          </p:cNvPr>
          <p:cNvSpPr txBox="1">
            <a:spLocks/>
          </p:cNvSpPr>
          <p:nvPr/>
        </p:nvSpPr>
        <p:spPr>
          <a:xfrm>
            <a:off x="0" y="5614834"/>
            <a:ext cx="10925665" cy="11399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285750" indent="-285750">
              <a:buFont typeface="Arial" panose="020B0604020202020204" pitchFamily="34" charset="0"/>
              <a:buChar char="•"/>
            </a:pPr>
            <a:r>
              <a:rPr lang="ka-GE" sz="1800" dirty="0">
                <a:latin typeface="ALK Sanet" panose="02000506000000020004" pitchFamily="2" charset="0"/>
              </a:rPr>
              <a:t>თანაბარი შესაძლებლობები ქალაქისა და სოფლისთვის, მიმდინარეობს საყოველთაო ინტერნეტიზაცია, რომლის ფარგლებშიც ხელვაჩაურის მუნიციპალიტეტში დაიწყო ოპტიკურ-ბოჭკოვანი მაგისტრალის მშენებლობა.</a:t>
            </a:r>
            <a:br>
              <a:rPr lang="ka-GE" sz="1800" dirty="0">
                <a:latin typeface="ALK Sanet" panose="02000506000000020004" pitchFamily="2" charset="0"/>
              </a:rPr>
            </a:br>
            <a:endParaRPr lang="en-GB" sz="1800" dirty="0">
              <a:latin typeface="ALK Sanet" panose="02000506000000020004" pitchFamily="2" charset="0"/>
            </a:endParaRPr>
          </a:p>
        </p:txBody>
      </p:sp>
      <p:sp>
        <p:nvSpPr>
          <p:cNvPr id="8" name="Title 1">
            <a:extLst>
              <a:ext uri="{FF2B5EF4-FFF2-40B4-BE49-F238E27FC236}">
                <a16:creationId xmlns:a16="http://schemas.microsoft.com/office/drawing/2014/main" id="{F03160D2-3AD3-4571-A42E-484E03D7F5C8}"/>
              </a:ext>
            </a:extLst>
          </p:cNvPr>
          <p:cNvSpPr txBox="1">
            <a:spLocks/>
          </p:cNvSpPr>
          <p:nvPr/>
        </p:nvSpPr>
        <p:spPr>
          <a:xfrm>
            <a:off x="0" y="2328927"/>
            <a:ext cx="12191997" cy="49988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285750" indent="-285750" algn="just">
              <a:buFont typeface="Arial" panose="020B0604020202020204" pitchFamily="34" charset="0"/>
              <a:buChar char="•"/>
            </a:pPr>
            <a:r>
              <a:rPr lang="ka-GE" sz="1800" dirty="0">
                <a:latin typeface="ALK Sanet" panose="02000506000000020004" pitchFamily="2" charset="0"/>
              </a:rPr>
              <a:t>მიმდინარეობს ახალშენის ცენტრის კეთილმოწყობა. სახელშეკრულებო ღირებულება - 173 989 ლარი;</a:t>
            </a:r>
            <a:endParaRPr lang="en-GB" sz="1800" dirty="0">
              <a:latin typeface="ALK Sanet" panose="02000506000000020004" pitchFamily="2" charset="0"/>
            </a:endParaRPr>
          </a:p>
        </p:txBody>
      </p:sp>
      <p:sp>
        <p:nvSpPr>
          <p:cNvPr id="9" name="Title 1">
            <a:extLst>
              <a:ext uri="{FF2B5EF4-FFF2-40B4-BE49-F238E27FC236}">
                <a16:creationId xmlns:a16="http://schemas.microsoft.com/office/drawing/2014/main" id="{093531B0-FB49-4FC9-817C-506E14251427}"/>
              </a:ext>
            </a:extLst>
          </p:cNvPr>
          <p:cNvSpPr txBox="1">
            <a:spLocks/>
          </p:cNvSpPr>
          <p:nvPr/>
        </p:nvSpPr>
        <p:spPr>
          <a:xfrm>
            <a:off x="4" y="2828816"/>
            <a:ext cx="12191996" cy="49988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285750" indent="-285750" algn="just">
              <a:buFont typeface="Arial" panose="020B0604020202020204" pitchFamily="34" charset="0"/>
              <a:buChar char="•"/>
            </a:pPr>
            <a:r>
              <a:rPr lang="ka-GE" sz="1800" dirty="0">
                <a:latin typeface="ALK Sanet" panose="02000506000000020004" pitchFamily="2" charset="0"/>
              </a:rPr>
              <a:t>განახლებული რეგიონების პროექტის ფარგლებში მიმდინარეობს სკვერების მოწყობა და წლის ბოლომდე დასრულდება 10 პროექტი - საერთო ღირებულება - 932 425 ლარი;</a:t>
            </a:r>
            <a:endParaRPr lang="en-GB" sz="1800" dirty="0">
              <a:latin typeface="ALK Sanet" panose="02000506000000020004" pitchFamily="2" charset="0"/>
            </a:endParaRPr>
          </a:p>
        </p:txBody>
      </p:sp>
      <p:sp>
        <p:nvSpPr>
          <p:cNvPr id="10" name="Title 1">
            <a:extLst>
              <a:ext uri="{FF2B5EF4-FFF2-40B4-BE49-F238E27FC236}">
                <a16:creationId xmlns:a16="http://schemas.microsoft.com/office/drawing/2014/main" id="{B4573AC0-8DA5-4162-A5B6-C5E1EA2BEFAA}"/>
              </a:ext>
            </a:extLst>
          </p:cNvPr>
          <p:cNvSpPr txBox="1">
            <a:spLocks/>
          </p:cNvSpPr>
          <p:nvPr/>
        </p:nvSpPr>
        <p:spPr>
          <a:xfrm>
            <a:off x="4" y="3381919"/>
            <a:ext cx="12191996" cy="79131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285750" indent="-285750" algn="just">
              <a:buFont typeface="Arial" panose="020B0604020202020204" pitchFamily="34" charset="0"/>
              <a:buChar char="•"/>
            </a:pPr>
            <a:r>
              <a:rPr lang="ka-GE" sz="1800" dirty="0">
                <a:latin typeface="ALK Sanet" panose="02000506000000020004" pitchFamily="2" charset="0"/>
              </a:rPr>
              <a:t>მიმდინარეობს სოფელ ხელვაჩაურის N1 საბავშვო ბაღის შენობისა და ეზოს სრული სარეაბილიტაციო სამუშაოები (გარდამავალი პროექტი 2022წ (150 000ლ.) - 2023წ (314 046ლ.)) – პროექტის ღირებულება 464046 ლარი;</a:t>
            </a:r>
            <a:endParaRPr lang="en-GB" sz="1800" dirty="0">
              <a:latin typeface="ALK Sanet" panose="02000506000000020004" pitchFamily="2" charset="0"/>
            </a:endParaRPr>
          </a:p>
        </p:txBody>
      </p:sp>
      <p:sp>
        <p:nvSpPr>
          <p:cNvPr id="11" name="Title 1">
            <a:extLst>
              <a:ext uri="{FF2B5EF4-FFF2-40B4-BE49-F238E27FC236}">
                <a16:creationId xmlns:a16="http://schemas.microsoft.com/office/drawing/2014/main" id="{1B766139-ACF9-4BF2-821D-852FCF4D4849}"/>
              </a:ext>
            </a:extLst>
          </p:cNvPr>
          <p:cNvSpPr txBox="1">
            <a:spLocks/>
          </p:cNvSpPr>
          <p:nvPr/>
        </p:nvSpPr>
        <p:spPr>
          <a:xfrm>
            <a:off x="1" y="4226446"/>
            <a:ext cx="12191996" cy="76441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285750" indent="-285750" algn="just">
              <a:buFont typeface="Arial" panose="020B0604020202020204" pitchFamily="34" charset="0"/>
              <a:buChar char="•"/>
            </a:pPr>
            <a:r>
              <a:rPr lang="ka-GE" sz="1800" dirty="0">
                <a:latin typeface="ALK Sanet" panose="02000506000000020004" pitchFamily="2" charset="0"/>
              </a:rPr>
              <a:t>მიმდინარეობს სოფელ ახალსოფელში საბავშვო ბაღის ეზოს აღდგენა-გამაგრებითი სამუშაოები - 2022წ-2023წ გარდამავალი პროექტი, ღირებულება 738 200 ლარი</a:t>
            </a:r>
            <a:r>
              <a:rPr lang="en-GB" sz="1800" dirty="0">
                <a:latin typeface="ALK Sanet" panose="02000506000000020004" pitchFamily="2" charset="0"/>
              </a:rPr>
              <a:t> (2022 </a:t>
            </a:r>
            <a:r>
              <a:rPr lang="ka-GE" sz="1800" dirty="0">
                <a:latin typeface="ALK Sanet" panose="02000506000000020004" pitchFamily="2" charset="0"/>
              </a:rPr>
              <a:t>წელს გაიხარჯება 480 </a:t>
            </a:r>
            <a:r>
              <a:rPr lang="en-GB" sz="1800" dirty="0">
                <a:latin typeface="ALK Sanet" panose="02000506000000020004" pitchFamily="2" charset="0"/>
              </a:rPr>
              <a:t>000 </a:t>
            </a:r>
            <a:r>
              <a:rPr lang="ka-GE" sz="1800" dirty="0">
                <a:latin typeface="ALK Sanet" panose="02000506000000020004" pitchFamily="2" charset="0"/>
              </a:rPr>
              <a:t>ლარი, 2023 წელს 258 200 ლარი). </a:t>
            </a:r>
          </a:p>
        </p:txBody>
      </p:sp>
      <p:sp>
        <p:nvSpPr>
          <p:cNvPr id="15" name="Title 1">
            <a:extLst>
              <a:ext uri="{FF2B5EF4-FFF2-40B4-BE49-F238E27FC236}">
                <a16:creationId xmlns:a16="http://schemas.microsoft.com/office/drawing/2014/main" id="{8E23F7A8-8CDB-4781-9A4B-662A37EE13B1}"/>
              </a:ext>
            </a:extLst>
          </p:cNvPr>
          <p:cNvSpPr txBox="1">
            <a:spLocks/>
          </p:cNvSpPr>
          <p:nvPr/>
        </p:nvSpPr>
        <p:spPr>
          <a:xfrm>
            <a:off x="11" y="5070973"/>
            <a:ext cx="12191986" cy="49988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285750" indent="-285750" algn="just">
              <a:buFont typeface="Arial" panose="020B0604020202020204" pitchFamily="34" charset="0"/>
              <a:buChar char="•"/>
            </a:pPr>
            <a:r>
              <a:rPr lang="ka-GE" sz="1800" dirty="0">
                <a:latin typeface="ALK Sanet" panose="02000506000000020004" pitchFamily="2" charset="0"/>
              </a:rPr>
              <a:t>მაჭახელას თემში მიმდინარეობს საშუალო წნევის გაზსადენის მშენებლობისთვის საპროექტო დოკუმენტაციის შეთანხმებისა და ნებართვის გაცემის პროცესი.</a:t>
            </a:r>
            <a:endParaRPr lang="en-GB" sz="1800" dirty="0">
              <a:latin typeface="ALK Sanet" panose="02000506000000020004" pitchFamily="2" charset="0"/>
            </a:endParaRPr>
          </a:p>
        </p:txBody>
      </p:sp>
      <p:sp>
        <p:nvSpPr>
          <p:cNvPr id="14" name="Title 1">
            <a:extLst>
              <a:ext uri="{FF2B5EF4-FFF2-40B4-BE49-F238E27FC236}">
                <a16:creationId xmlns:a16="http://schemas.microsoft.com/office/drawing/2014/main" id="{2B29027F-4B16-4F09-ADC2-61B7A7443C93}"/>
              </a:ext>
            </a:extLst>
          </p:cNvPr>
          <p:cNvSpPr txBox="1">
            <a:spLocks/>
          </p:cNvSpPr>
          <p:nvPr/>
        </p:nvSpPr>
        <p:spPr>
          <a:xfrm>
            <a:off x="0" y="-1"/>
            <a:ext cx="12191999" cy="1710268"/>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3200" dirty="0">
                <a:solidFill>
                  <a:schemeClr val="tx2"/>
                </a:solidFill>
                <a:latin typeface="ALK Sanet" panose="02000506000000020004" pitchFamily="2" charset="0"/>
              </a:rPr>
              <a:t>ხელვაჩაურის მუნიციპალიტეტის მერიის </a:t>
            </a:r>
          </a:p>
          <a:p>
            <a:r>
              <a:rPr lang="ka-GE" sz="3200" dirty="0">
                <a:solidFill>
                  <a:schemeClr val="tx2"/>
                </a:solidFill>
                <a:latin typeface="ALK Sanet" panose="02000506000000020004" pitchFamily="2" charset="0"/>
              </a:rPr>
              <a:t>2022 წლის ანგარიში </a:t>
            </a:r>
          </a:p>
          <a:p>
            <a:endParaRPr lang="ka-GE" sz="3600" dirty="0">
              <a:solidFill>
                <a:schemeClr val="tx2"/>
              </a:solidFill>
              <a:latin typeface="ALK Sanet" panose="02000506000000020004" pitchFamily="2" charset="0"/>
            </a:endParaRPr>
          </a:p>
          <a:p>
            <a:r>
              <a:rPr lang="ka-GE" sz="4300" dirty="0">
                <a:solidFill>
                  <a:schemeClr val="bg1"/>
                </a:solidFill>
                <a:highlight>
                  <a:srgbClr val="008080"/>
                </a:highlight>
                <a:latin typeface="ALK Sanet" panose="02000506000000020004" pitchFamily="2" charset="0"/>
              </a:rPr>
              <a:t>მიმდინარე ინფრასტრუქტურული პროექტები</a:t>
            </a:r>
            <a:endParaRPr lang="en-GB" sz="43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35695580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9C11D92-4F3D-4623-04E2-439E980D514F}"/>
              </a:ext>
            </a:extLst>
          </p:cNvPr>
          <p:cNvPicPr>
            <a:picLocks noChangeAspect="1"/>
          </p:cNvPicPr>
          <p:nvPr/>
        </p:nvPicPr>
        <p:blipFill rotWithShape="1">
          <a:blip r:embed="rId2">
            <a:extLst>
              <a:ext uri="{28A0092B-C50C-407E-A947-70E740481C1C}">
                <a14:useLocalDpi xmlns:a14="http://schemas.microsoft.com/office/drawing/2010/main" val="0"/>
              </a:ext>
            </a:extLst>
          </a:blip>
          <a:srcRect r="2049"/>
          <a:stretch/>
        </p:blipFill>
        <p:spPr>
          <a:xfrm>
            <a:off x="142554" y="4391476"/>
            <a:ext cx="3858994" cy="2216083"/>
          </a:xfrm>
          <a:prstGeom prst="rect">
            <a:avLst/>
          </a:prstGeom>
        </p:spPr>
      </p:pic>
      <p:pic>
        <p:nvPicPr>
          <p:cNvPr id="8" name="Picture 7">
            <a:extLst>
              <a:ext uri="{FF2B5EF4-FFF2-40B4-BE49-F238E27FC236}">
                <a16:creationId xmlns:a16="http://schemas.microsoft.com/office/drawing/2014/main" id="{E8654C7D-8CD6-0C59-DA8C-67695BE38B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85795" y="2051550"/>
            <a:ext cx="3939702" cy="2216082"/>
          </a:xfrm>
          <a:prstGeom prst="rect">
            <a:avLst/>
          </a:prstGeom>
        </p:spPr>
      </p:pic>
      <p:sp>
        <p:nvSpPr>
          <p:cNvPr id="11" name="Title 1">
            <a:extLst>
              <a:ext uri="{FF2B5EF4-FFF2-40B4-BE49-F238E27FC236}">
                <a16:creationId xmlns:a16="http://schemas.microsoft.com/office/drawing/2014/main" id="{09C36694-CC41-0D98-43DB-2F6EFC249EE5}"/>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მიმდინარე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
        <p:nvSpPr>
          <p:cNvPr id="13" name="TextBox 12">
            <a:extLst>
              <a:ext uri="{FF2B5EF4-FFF2-40B4-BE49-F238E27FC236}">
                <a16:creationId xmlns:a16="http://schemas.microsoft.com/office/drawing/2014/main" id="{9CD04E51-AF59-F6E8-1D58-34C25FC421F7}"/>
              </a:ext>
            </a:extLst>
          </p:cNvPr>
          <p:cNvSpPr txBox="1"/>
          <p:nvPr/>
        </p:nvSpPr>
        <p:spPr>
          <a:xfrm>
            <a:off x="0" y="717135"/>
            <a:ext cx="12192000" cy="1200329"/>
          </a:xfrm>
          <a:prstGeom prst="rect">
            <a:avLst/>
          </a:prstGeom>
          <a:noFill/>
        </p:spPr>
        <p:txBody>
          <a:bodyPr wrap="square">
            <a:spAutoFit/>
          </a:bodyPr>
          <a:lstStyle/>
          <a:p>
            <a:pPr lvl="0" algn="ctr"/>
            <a:r>
              <a:rPr lang="ka-GE" sz="1800" dirty="0">
                <a:latin typeface="ALK Sanet" panose="02000506000000020004" pitchFamily="2" charset="0"/>
              </a:rPr>
              <a:t>სოფელ </a:t>
            </a:r>
            <a:r>
              <a:rPr lang="ka-GE" sz="1800" dirty="0" err="1">
                <a:latin typeface="ALK Sanet" panose="02000506000000020004" pitchFamily="2" charset="0"/>
              </a:rPr>
              <a:t>კაპრეშუმში</a:t>
            </a:r>
            <a:r>
              <a:rPr lang="ka-GE" sz="1800" dirty="0">
                <a:latin typeface="ALK Sanet" panose="02000506000000020004" pitchFamily="2" charset="0"/>
              </a:rPr>
              <a:t> სოციალური სახლის მშენებლობა ეკომიგრანტი ოჯახებისა და ავარიულ/ამორტიზირებულ მრავალბინიან საცხოვრებელ სახლებში მცხოვრები მოქალაქეების დასაკმაყოფილებლად - მიმდინარეობს პროექტის დამზადება 90 ბინიან საცხოვრებელ სახლზე.</a:t>
            </a:r>
          </a:p>
          <a:p>
            <a:pPr lvl="0" algn="ctr"/>
            <a:r>
              <a:rPr lang="ka-GE" sz="1800" dirty="0">
                <a:latin typeface="ALK Sanet" panose="02000506000000020004" pitchFamily="2" charset="0"/>
              </a:rPr>
              <a:t>2023 წელი - 2024 წელი</a:t>
            </a:r>
            <a:r>
              <a:rPr lang="ka-GE" dirty="0">
                <a:latin typeface="ALK Sanet" panose="02000506000000020004" pitchFamily="2" charset="0"/>
              </a:rPr>
              <a:t> </a:t>
            </a:r>
            <a:r>
              <a:rPr lang="ka-GE" sz="1800" dirty="0">
                <a:latin typeface="ALK Sanet" panose="02000506000000020004" pitchFamily="2" charset="0"/>
              </a:rPr>
              <a:t>გარდამავალი პროექტი</a:t>
            </a:r>
            <a:r>
              <a:rPr lang="ka-GE" dirty="0">
                <a:latin typeface="ALK Sanet" panose="02000506000000020004" pitchFamily="2" charset="0"/>
              </a:rPr>
              <a:t>.</a:t>
            </a:r>
            <a:r>
              <a:rPr lang="ka-GE" sz="1800" dirty="0">
                <a:latin typeface="ALK Sanet" panose="02000506000000020004" pitchFamily="2" charset="0"/>
              </a:rPr>
              <a:t> პროექტის სავარაუდო ღირებულება 12 000 000 ლარი</a:t>
            </a:r>
            <a:r>
              <a:rPr lang="ka-GE" dirty="0">
                <a:latin typeface="ALK Sanet" panose="02000506000000020004" pitchFamily="2" charset="0"/>
              </a:rPr>
              <a:t>.</a:t>
            </a:r>
            <a:endParaRPr lang="ka-GE" sz="1800" dirty="0">
              <a:latin typeface="ALK Sanet" panose="02000506000000020004" pitchFamily="2" charset="0"/>
            </a:endParaRPr>
          </a:p>
        </p:txBody>
      </p:sp>
      <p:pic>
        <p:nvPicPr>
          <p:cNvPr id="15" name="Picture 14">
            <a:extLst>
              <a:ext uri="{FF2B5EF4-FFF2-40B4-BE49-F238E27FC236}">
                <a16:creationId xmlns:a16="http://schemas.microsoft.com/office/drawing/2014/main" id="{DA4CD04C-DEDD-A959-2016-3D0FA1441A4A}"/>
              </a:ext>
            </a:extLst>
          </p:cNvPr>
          <p:cNvPicPr>
            <a:picLocks noChangeAspect="1"/>
          </p:cNvPicPr>
          <p:nvPr/>
        </p:nvPicPr>
        <p:blipFill rotWithShape="1">
          <a:blip r:embed="rId4">
            <a:extLst>
              <a:ext uri="{28A0092B-C50C-407E-A947-70E740481C1C}">
                <a14:useLocalDpi xmlns:a14="http://schemas.microsoft.com/office/drawing/2010/main" val="0"/>
              </a:ext>
            </a:extLst>
          </a:blip>
          <a:srcRect l="19038" t="10461" r="28481" b="48153"/>
          <a:stretch/>
        </p:blipFill>
        <p:spPr>
          <a:xfrm>
            <a:off x="142554" y="2041308"/>
            <a:ext cx="3858994" cy="2216082"/>
          </a:xfrm>
          <a:prstGeom prst="rect">
            <a:avLst/>
          </a:prstGeom>
        </p:spPr>
      </p:pic>
      <p:pic>
        <p:nvPicPr>
          <p:cNvPr id="19" name="Picture 18">
            <a:extLst>
              <a:ext uri="{FF2B5EF4-FFF2-40B4-BE49-F238E27FC236}">
                <a16:creationId xmlns:a16="http://schemas.microsoft.com/office/drawing/2014/main" id="{AF5B150F-D8AF-81D2-7982-CB55C1CEC4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85795" y="4401719"/>
            <a:ext cx="3939702" cy="2216082"/>
          </a:xfrm>
          <a:prstGeom prst="rect">
            <a:avLst/>
          </a:prstGeom>
        </p:spPr>
      </p:pic>
      <p:pic>
        <p:nvPicPr>
          <p:cNvPr id="21" name="Picture 20">
            <a:extLst>
              <a:ext uri="{FF2B5EF4-FFF2-40B4-BE49-F238E27FC236}">
                <a16:creationId xmlns:a16="http://schemas.microsoft.com/office/drawing/2014/main" id="{D4CB99F9-9FD4-E813-1483-9DA56E0E06AC}"/>
              </a:ext>
            </a:extLst>
          </p:cNvPr>
          <p:cNvPicPr>
            <a:picLocks noChangeAspect="1"/>
          </p:cNvPicPr>
          <p:nvPr/>
        </p:nvPicPr>
        <p:blipFill rotWithShape="1">
          <a:blip r:embed="rId6">
            <a:extLst>
              <a:ext uri="{28A0092B-C50C-407E-A947-70E740481C1C}">
                <a14:useLocalDpi xmlns:a14="http://schemas.microsoft.com/office/drawing/2010/main" val="0"/>
              </a:ext>
            </a:extLst>
          </a:blip>
          <a:srcRect l="5658" t="12750" r="13903" b="34190"/>
          <a:stretch/>
        </p:blipFill>
        <p:spPr>
          <a:xfrm>
            <a:off x="8109744" y="4401719"/>
            <a:ext cx="3939702" cy="2226325"/>
          </a:xfrm>
          <a:prstGeom prst="rect">
            <a:avLst/>
          </a:prstGeom>
        </p:spPr>
      </p:pic>
      <p:pic>
        <p:nvPicPr>
          <p:cNvPr id="23" name="Picture 22">
            <a:extLst>
              <a:ext uri="{FF2B5EF4-FFF2-40B4-BE49-F238E27FC236}">
                <a16:creationId xmlns:a16="http://schemas.microsoft.com/office/drawing/2014/main" id="{DD233A99-8128-C1ED-6D19-A15A7FBF4AFB}"/>
              </a:ext>
            </a:extLst>
          </p:cNvPr>
          <p:cNvPicPr>
            <a:picLocks noChangeAspect="1"/>
          </p:cNvPicPr>
          <p:nvPr/>
        </p:nvPicPr>
        <p:blipFill rotWithShape="1">
          <a:blip r:embed="rId7">
            <a:extLst>
              <a:ext uri="{28A0092B-C50C-407E-A947-70E740481C1C}">
                <a14:useLocalDpi xmlns:a14="http://schemas.microsoft.com/office/drawing/2010/main" val="0"/>
              </a:ext>
            </a:extLst>
          </a:blip>
          <a:srcRect l="14379" t="43547" r="55163" b="32233"/>
          <a:stretch/>
        </p:blipFill>
        <p:spPr>
          <a:xfrm>
            <a:off x="8109744" y="2041308"/>
            <a:ext cx="3939700" cy="2216082"/>
          </a:xfrm>
          <a:prstGeom prst="rect">
            <a:avLst/>
          </a:prstGeom>
        </p:spPr>
      </p:pic>
    </p:spTree>
    <p:extLst>
      <p:ext uri="{BB962C8B-B14F-4D97-AF65-F5344CB8AC3E}">
        <p14:creationId xmlns:p14="http://schemas.microsoft.com/office/powerpoint/2010/main" val="12231981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B0965DA-3FAB-4680-8BB5-8C9E8A1FF88B}"/>
              </a:ext>
            </a:extLst>
          </p:cNvPr>
          <p:cNvPicPr>
            <a:picLocks noChangeAspect="1"/>
          </p:cNvPicPr>
          <p:nvPr/>
        </p:nvPicPr>
        <p:blipFill rotWithShape="1">
          <a:blip r:embed="rId2">
            <a:extLst>
              <a:ext uri="{28A0092B-C50C-407E-A947-70E740481C1C}">
                <a14:useLocalDpi xmlns:a14="http://schemas.microsoft.com/office/drawing/2010/main" val="0"/>
              </a:ext>
            </a:extLst>
          </a:blip>
          <a:srcRect l="4589" t="11358" r="4414" b="16666"/>
          <a:stretch/>
        </p:blipFill>
        <p:spPr>
          <a:xfrm>
            <a:off x="163674" y="2043823"/>
            <a:ext cx="3673224" cy="2055173"/>
          </a:xfrm>
          <a:prstGeom prst="rect">
            <a:avLst/>
          </a:prstGeom>
        </p:spPr>
      </p:pic>
      <p:pic>
        <p:nvPicPr>
          <p:cNvPr id="6" name="Picture 5">
            <a:extLst>
              <a:ext uri="{FF2B5EF4-FFF2-40B4-BE49-F238E27FC236}">
                <a16:creationId xmlns:a16="http://schemas.microsoft.com/office/drawing/2014/main" id="{6A7AA30D-35F3-491F-8F8B-7B09FBB6AC1A}"/>
              </a:ext>
            </a:extLst>
          </p:cNvPr>
          <p:cNvPicPr>
            <a:picLocks noChangeAspect="1"/>
          </p:cNvPicPr>
          <p:nvPr/>
        </p:nvPicPr>
        <p:blipFill rotWithShape="1">
          <a:blip r:embed="rId3">
            <a:extLst>
              <a:ext uri="{28A0092B-C50C-407E-A947-70E740481C1C}">
                <a14:useLocalDpi xmlns:a14="http://schemas.microsoft.com/office/drawing/2010/main" val="0"/>
              </a:ext>
            </a:extLst>
          </a:blip>
          <a:srcRect l="4938" t="14939" r="5811" b="20370"/>
          <a:stretch/>
        </p:blipFill>
        <p:spPr>
          <a:xfrm>
            <a:off x="4084117" y="2018996"/>
            <a:ext cx="4023766" cy="2063066"/>
          </a:xfrm>
          <a:prstGeom prst="rect">
            <a:avLst/>
          </a:prstGeom>
        </p:spPr>
      </p:pic>
      <p:pic>
        <p:nvPicPr>
          <p:cNvPr id="8" name="Picture 7">
            <a:extLst>
              <a:ext uri="{FF2B5EF4-FFF2-40B4-BE49-F238E27FC236}">
                <a16:creationId xmlns:a16="http://schemas.microsoft.com/office/drawing/2014/main" id="{6E419E11-C26B-42B6-B3A7-F8F5B3842BCF}"/>
              </a:ext>
            </a:extLst>
          </p:cNvPr>
          <p:cNvPicPr>
            <a:picLocks noChangeAspect="1"/>
          </p:cNvPicPr>
          <p:nvPr/>
        </p:nvPicPr>
        <p:blipFill rotWithShape="1">
          <a:blip r:embed="rId4">
            <a:extLst>
              <a:ext uri="{28A0092B-C50C-407E-A947-70E740481C1C}">
                <a14:useLocalDpi xmlns:a14="http://schemas.microsoft.com/office/drawing/2010/main" val="0"/>
              </a:ext>
            </a:extLst>
          </a:blip>
          <a:srcRect l="4327" t="11481" r="4588" b="16790"/>
          <a:stretch/>
        </p:blipFill>
        <p:spPr>
          <a:xfrm>
            <a:off x="163674" y="4582580"/>
            <a:ext cx="3689408" cy="2055173"/>
          </a:xfrm>
          <a:prstGeom prst="rect">
            <a:avLst/>
          </a:prstGeom>
        </p:spPr>
      </p:pic>
      <p:pic>
        <p:nvPicPr>
          <p:cNvPr id="10" name="Picture 9">
            <a:extLst>
              <a:ext uri="{FF2B5EF4-FFF2-40B4-BE49-F238E27FC236}">
                <a16:creationId xmlns:a16="http://schemas.microsoft.com/office/drawing/2014/main" id="{747A380C-2266-40BF-98B7-4A5B586705B5}"/>
              </a:ext>
            </a:extLst>
          </p:cNvPr>
          <p:cNvPicPr>
            <a:picLocks noChangeAspect="1"/>
          </p:cNvPicPr>
          <p:nvPr/>
        </p:nvPicPr>
        <p:blipFill rotWithShape="1">
          <a:blip r:embed="rId5">
            <a:extLst>
              <a:ext uri="{28A0092B-C50C-407E-A947-70E740481C1C}">
                <a14:useLocalDpi xmlns:a14="http://schemas.microsoft.com/office/drawing/2010/main" val="0"/>
              </a:ext>
            </a:extLst>
          </a:blip>
          <a:srcRect l="4414" t="11358" r="4500" b="16296"/>
          <a:stretch/>
        </p:blipFill>
        <p:spPr>
          <a:xfrm>
            <a:off x="4291727" y="4580029"/>
            <a:ext cx="3666942" cy="2060238"/>
          </a:xfrm>
          <a:prstGeom prst="rect">
            <a:avLst/>
          </a:prstGeom>
        </p:spPr>
      </p:pic>
      <p:pic>
        <p:nvPicPr>
          <p:cNvPr id="14" name="Picture 13">
            <a:extLst>
              <a:ext uri="{FF2B5EF4-FFF2-40B4-BE49-F238E27FC236}">
                <a16:creationId xmlns:a16="http://schemas.microsoft.com/office/drawing/2014/main" id="{8BB4170F-9D75-4C54-B10B-8EC7ECC3DD23}"/>
              </a:ext>
            </a:extLst>
          </p:cNvPr>
          <p:cNvPicPr>
            <a:picLocks noChangeAspect="1"/>
          </p:cNvPicPr>
          <p:nvPr/>
        </p:nvPicPr>
        <p:blipFill rotWithShape="1">
          <a:blip r:embed="rId6">
            <a:extLst>
              <a:ext uri="{28A0092B-C50C-407E-A947-70E740481C1C}">
                <a14:useLocalDpi xmlns:a14="http://schemas.microsoft.com/office/drawing/2010/main" val="0"/>
              </a:ext>
            </a:extLst>
          </a:blip>
          <a:srcRect l="4501" t="11481" r="4499" b="16667"/>
          <a:stretch/>
        </p:blipFill>
        <p:spPr>
          <a:xfrm>
            <a:off x="8355102" y="2018996"/>
            <a:ext cx="3673224" cy="2051647"/>
          </a:xfrm>
          <a:prstGeom prst="rect">
            <a:avLst/>
          </a:prstGeom>
        </p:spPr>
      </p:pic>
      <p:pic>
        <p:nvPicPr>
          <p:cNvPr id="16" name="Picture 15">
            <a:extLst>
              <a:ext uri="{FF2B5EF4-FFF2-40B4-BE49-F238E27FC236}">
                <a16:creationId xmlns:a16="http://schemas.microsoft.com/office/drawing/2014/main" id="{53DD3501-BB1E-4CBD-9409-728E6277FC5C}"/>
              </a:ext>
            </a:extLst>
          </p:cNvPr>
          <p:cNvPicPr>
            <a:picLocks noChangeAspect="1"/>
          </p:cNvPicPr>
          <p:nvPr/>
        </p:nvPicPr>
        <p:blipFill rotWithShape="1">
          <a:blip r:embed="rId7">
            <a:extLst>
              <a:ext uri="{28A0092B-C50C-407E-A947-70E740481C1C}">
                <a14:useLocalDpi xmlns:a14="http://schemas.microsoft.com/office/drawing/2010/main" val="0"/>
              </a:ext>
            </a:extLst>
          </a:blip>
          <a:srcRect l="4414" t="11111" r="4326" b="16469"/>
          <a:stretch/>
        </p:blipFill>
        <p:spPr>
          <a:xfrm>
            <a:off x="8355102" y="4575814"/>
            <a:ext cx="3673224" cy="2061939"/>
          </a:xfrm>
          <a:prstGeom prst="rect">
            <a:avLst/>
          </a:prstGeom>
        </p:spPr>
      </p:pic>
      <p:sp>
        <p:nvSpPr>
          <p:cNvPr id="17" name="Title 1">
            <a:extLst>
              <a:ext uri="{FF2B5EF4-FFF2-40B4-BE49-F238E27FC236}">
                <a16:creationId xmlns:a16="http://schemas.microsoft.com/office/drawing/2014/main" id="{7513B30C-F41C-474F-BB5B-67CDA5E233C5}"/>
              </a:ext>
            </a:extLst>
          </p:cNvPr>
          <p:cNvSpPr txBox="1">
            <a:spLocks/>
          </p:cNvSpPr>
          <p:nvPr/>
        </p:nvSpPr>
        <p:spPr>
          <a:xfrm>
            <a:off x="0" y="903066"/>
            <a:ext cx="12191999" cy="65717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1800" dirty="0">
                <a:latin typeface="ALK Sanet" panose="02000506000000020004" pitchFamily="2" charset="0"/>
              </a:rPr>
              <a:t>ორთაბათუმის ცენტრის კეთილმოწყობითი სამუშაოები</a:t>
            </a:r>
          </a:p>
          <a:p>
            <a:pPr algn="ctr"/>
            <a:r>
              <a:rPr lang="ka-GE" sz="1800" dirty="0">
                <a:latin typeface="ALK Sanet" panose="02000506000000020004" pitchFamily="2" charset="0"/>
              </a:rPr>
              <a:t>პროექტის ღირებულება 296 297 ლარი</a:t>
            </a:r>
            <a:endParaRPr lang="en-GB" sz="1800" dirty="0">
              <a:latin typeface="ALK Sanet" panose="02000506000000020004" pitchFamily="2" charset="0"/>
            </a:endParaRPr>
          </a:p>
        </p:txBody>
      </p:sp>
      <p:sp>
        <p:nvSpPr>
          <p:cNvPr id="18" name="Title 1">
            <a:extLst>
              <a:ext uri="{FF2B5EF4-FFF2-40B4-BE49-F238E27FC236}">
                <a16:creationId xmlns:a16="http://schemas.microsoft.com/office/drawing/2014/main" id="{EF3139C2-141D-4267-92C3-98B48FBE13FC}"/>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მიმდინარე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13637988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B85ED24-6C32-40D1-BDC2-102ABF9EAF8D}"/>
              </a:ext>
            </a:extLst>
          </p:cNvPr>
          <p:cNvPicPr>
            <a:picLocks noChangeAspect="1"/>
          </p:cNvPicPr>
          <p:nvPr/>
        </p:nvPicPr>
        <p:blipFill rotWithShape="1">
          <a:blip r:embed="rId2">
            <a:extLst>
              <a:ext uri="{28A0092B-C50C-407E-A947-70E740481C1C}">
                <a14:useLocalDpi xmlns:a14="http://schemas.microsoft.com/office/drawing/2010/main" val="0"/>
              </a:ext>
            </a:extLst>
          </a:blip>
          <a:srcRect l="9741" t="10000" r="9741" b="15061"/>
          <a:stretch/>
        </p:blipFill>
        <p:spPr>
          <a:xfrm>
            <a:off x="4282386" y="4373773"/>
            <a:ext cx="3628173" cy="2388613"/>
          </a:xfrm>
          <a:prstGeom prst="rect">
            <a:avLst/>
          </a:prstGeom>
        </p:spPr>
      </p:pic>
      <p:pic>
        <p:nvPicPr>
          <p:cNvPr id="11" name="Picture 10">
            <a:extLst>
              <a:ext uri="{FF2B5EF4-FFF2-40B4-BE49-F238E27FC236}">
                <a16:creationId xmlns:a16="http://schemas.microsoft.com/office/drawing/2014/main" id="{0A037F6D-D535-4866-980D-31E4E4366425}"/>
              </a:ext>
            </a:extLst>
          </p:cNvPr>
          <p:cNvPicPr>
            <a:picLocks noChangeAspect="1"/>
          </p:cNvPicPr>
          <p:nvPr/>
        </p:nvPicPr>
        <p:blipFill rotWithShape="1">
          <a:blip r:embed="rId3">
            <a:extLst>
              <a:ext uri="{28A0092B-C50C-407E-A947-70E740481C1C}">
                <a14:useLocalDpi xmlns:a14="http://schemas.microsoft.com/office/drawing/2010/main" val="0"/>
              </a:ext>
            </a:extLst>
          </a:blip>
          <a:srcRect l="9741" t="10000" r="11121" b="19752"/>
          <a:stretch/>
        </p:blipFill>
        <p:spPr>
          <a:xfrm>
            <a:off x="376574" y="4373773"/>
            <a:ext cx="3637101" cy="2394491"/>
          </a:xfrm>
          <a:prstGeom prst="rect">
            <a:avLst/>
          </a:prstGeom>
        </p:spPr>
      </p:pic>
      <p:pic>
        <p:nvPicPr>
          <p:cNvPr id="13" name="Picture 12">
            <a:extLst>
              <a:ext uri="{FF2B5EF4-FFF2-40B4-BE49-F238E27FC236}">
                <a16:creationId xmlns:a16="http://schemas.microsoft.com/office/drawing/2014/main" id="{C9E65C19-CD64-4A15-8B2F-AB7E0ABEB06F}"/>
              </a:ext>
            </a:extLst>
          </p:cNvPr>
          <p:cNvPicPr>
            <a:picLocks noChangeAspect="1"/>
          </p:cNvPicPr>
          <p:nvPr/>
        </p:nvPicPr>
        <p:blipFill rotWithShape="1">
          <a:blip r:embed="rId4">
            <a:extLst>
              <a:ext uri="{28A0092B-C50C-407E-A947-70E740481C1C}">
                <a14:useLocalDpi xmlns:a14="http://schemas.microsoft.com/office/drawing/2010/main" val="0"/>
              </a:ext>
            </a:extLst>
          </a:blip>
          <a:srcRect l="9741" t="10000" r="9741" b="15062"/>
          <a:stretch/>
        </p:blipFill>
        <p:spPr>
          <a:xfrm>
            <a:off x="376574" y="1769760"/>
            <a:ext cx="3637102" cy="2394492"/>
          </a:xfrm>
          <a:prstGeom prst="rect">
            <a:avLst/>
          </a:prstGeom>
        </p:spPr>
      </p:pic>
      <p:pic>
        <p:nvPicPr>
          <p:cNvPr id="15" name="Picture 14">
            <a:extLst>
              <a:ext uri="{FF2B5EF4-FFF2-40B4-BE49-F238E27FC236}">
                <a16:creationId xmlns:a16="http://schemas.microsoft.com/office/drawing/2014/main" id="{40CA67C6-A71B-4EAE-AE07-E8EC1A59D904}"/>
              </a:ext>
            </a:extLst>
          </p:cNvPr>
          <p:cNvPicPr>
            <a:picLocks noChangeAspect="1"/>
          </p:cNvPicPr>
          <p:nvPr/>
        </p:nvPicPr>
        <p:blipFill rotWithShape="1">
          <a:blip r:embed="rId5">
            <a:extLst>
              <a:ext uri="{28A0092B-C50C-407E-A947-70E740481C1C}">
                <a14:useLocalDpi xmlns:a14="http://schemas.microsoft.com/office/drawing/2010/main" val="0"/>
              </a:ext>
            </a:extLst>
          </a:blip>
          <a:srcRect l="9741" t="11111" r="9741" b="15185"/>
          <a:stretch/>
        </p:blipFill>
        <p:spPr>
          <a:xfrm>
            <a:off x="4281439" y="1769761"/>
            <a:ext cx="3629120" cy="2394491"/>
          </a:xfrm>
          <a:prstGeom prst="rect">
            <a:avLst/>
          </a:prstGeom>
        </p:spPr>
      </p:pic>
      <p:sp>
        <p:nvSpPr>
          <p:cNvPr id="7" name="Title 1">
            <a:extLst>
              <a:ext uri="{FF2B5EF4-FFF2-40B4-BE49-F238E27FC236}">
                <a16:creationId xmlns:a16="http://schemas.microsoft.com/office/drawing/2014/main" id="{797296BC-666A-4B1B-9BB7-4E9F11E02183}"/>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მიმდინარე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
        <p:nvSpPr>
          <p:cNvPr id="8" name="Title 1">
            <a:extLst>
              <a:ext uri="{FF2B5EF4-FFF2-40B4-BE49-F238E27FC236}">
                <a16:creationId xmlns:a16="http://schemas.microsoft.com/office/drawing/2014/main" id="{34C2004F-DA0C-4092-B620-8530CA228D75}"/>
              </a:ext>
            </a:extLst>
          </p:cNvPr>
          <p:cNvSpPr txBox="1">
            <a:spLocks/>
          </p:cNvSpPr>
          <p:nvPr/>
        </p:nvSpPr>
        <p:spPr>
          <a:xfrm>
            <a:off x="0" y="903066"/>
            <a:ext cx="12191999" cy="65717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1800" dirty="0">
                <a:latin typeface="ALK Sanet" panose="02000506000000020004" pitchFamily="2" charset="0"/>
              </a:rPr>
              <a:t>ახალშენი ცენტრის კეთილმოწყობითი სამუშაოები</a:t>
            </a:r>
          </a:p>
          <a:p>
            <a:pPr algn="ctr"/>
            <a:r>
              <a:rPr lang="ka-GE" sz="1800" dirty="0">
                <a:latin typeface="ALK Sanet" panose="02000506000000020004" pitchFamily="2" charset="0"/>
              </a:rPr>
              <a:t>პროექტის ღირებულება 173 989 ლარი</a:t>
            </a:r>
            <a:endParaRPr lang="en-GB" sz="1800" dirty="0">
              <a:latin typeface="ALK Sanet" panose="02000506000000020004" pitchFamily="2" charset="0"/>
            </a:endParaRPr>
          </a:p>
        </p:txBody>
      </p:sp>
      <p:pic>
        <p:nvPicPr>
          <p:cNvPr id="3" name="Picture 2">
            <a:extLst>
              <a:ext uri="{FF2B5EF4-FFF2-40B4-BE49-F238E27FC236}">
                <a16:creationId xmlns:a16="http://schemas.microsoft.com/office/drawing/2014/main" id="{B53BAB3B-65D8-BBD2-A5EF-28C33D6D057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87254" y="1768778"/>
            <a:ext cx="3628172" cy="2396456"/>
          </a:xfrm>
          <a:prstGeom prst="rect">
            <a:avLst/>
          </a:prstGeom>
        </p:spPr>
      </p:pic>
      <p:pic>
        <p:nvPicPr>
          <p:cNvPr id="6" name="Picture 5">
            <a:extLst>
              <a:ext uri="{FF2B5EF4-FFF2-40B4-BE49-F238E27FC236}">
                <a16:creationId xmlns:a16="http://schemas.microsoft.com/office/drawing/2014/main" id="{697A57FC-0A65-91F4-B41A-385DAFF84BD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87253" y="4373773"/>
            <a:ext cx="3628171" cy="2388613"/>
          </a:xfrm>
          <a:prstGeom prst="rect">
            <a:avLst/>
          </a:prstGeom>
        </p:spPr>
      </p:pic>
    </p:spTree>
    <p:extLst>
      <p:ext uri="{BB962C8B-B14F-4D97-AF65-F5344CB8AC3E}">
        <p14:creationId xmlns:p14="http://schemas.microsoft.com/office/powerpoint/2010/main" val="42245545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E30D938-C046-4AF6-834D-2B995866E17E}"/>
              </a:ext>
            </a:extLst>
          </p:cNvPr>
          <p:cNvSpPr/>
          <p:nvPr/>
        </p:nvSpPr>
        <p:spPr>
          <a:xfrm>
            <a:off x="0" y="754966"/>
            <a:ext cx="12192000" cy="923330"/>
          </a:xfrm>
          <a:prstGeom prst="rect">
            <a:avLst/>
          </a:prstGeom>
        </p:spPr>
        <p:txBody>
          <a:bodyPr wrap="square">
            <a:spAutoFit/>
          </a:bodyPr>
          <a:lstStyle/>
          <a:p>
            <a:pPr algn="ctr"/>
            <a:r>
              <a:rPr lang="ka-GE" dirty="0">
                <a:latin typeface="ALK Sanet" panose="02000506000000020004" pitchFamily="2" charset="0"/>
              </a:rPr>
              <a:t>მიმდინარეობს სოფელ ახალსოფელში საბავშვო ბაღის ეზოს აღდგენა-გამაგრებითი სამუშაოები.  </a:t>
            </a:r>
          </a:p>
          <a:p>
            <a:pPr algn="ctr"/>
            <a:r>
              <a:rPr lang="ka-GE" dirty="0">
                <a:latin typeface="ALK Sanet" panose="02000506000000020004" pitchFamily="2" charset="0"/>
              </a:rPr>
              <a:t>2022წ-2023წ გარდამავალი პროექტი. ღირებულება 738 200 ლარი.</a:t>
            </a:r>
            <a:r>
              <a:rPr lang="en-GB" dirty="0">
                <a:latin typeface="ALK Sanet" panose="02000506000000020004" pitchFamily="2" charset="0"/>
              </a:rPr>
              <a:t> </a:t>
            </a:r>
            <a:endParaRPr lang="ka-GE" dirty="0">
              <a:latin typeface="ALK Sanet" panose="02000506000000020004" pitchFamily="2" charset="0"/>
            </a:endParaRPr>
          </a:p>
          <a:p>
            <a:pPr algn="ctr"/>
            <a:r>
              <a:rPr lang="en-GB" dirty="0">
                <a:latin typeface="ALK Sanet" panose="02000506000000020004" pitchFamily="2" charset="0"/>
              </a:rPr>
              <a:t>2022 </a:t>
            </a:r>
            <a:r>
              <a:rPr lang="ka-GE" dirty="0">
                <a:latin typeface="ALK Sanet" panose="02000506000000020004" pitchFamily="2" charset="0"/>
              </a:rPr>
              <a:t>წელი - 48</a:t>
            </a:r>
            <a:r>
              <a:rPr lang="en-GB" dirty="0">
                <a:latin typeface="ALK Sanet" panose="02000506000000020004" pitchFamily="2" charset="0"/>
              </a:rPr>
              <a:t>0</a:t>
            </a:r>
            <a:r>
              <a:rPr lang="ka-GE" dirty="0">
                <a:latin typeface="ALK Sanet" panose="02000506000000020004" pitchFamily="2" charset="0"/>
              </a:rPr>
              <a:t> </a:t>
            </a:r>
            <a:r>
              <a:rPr lang="en-GB" dirty="0">
                <a:latin typeface="ALK Sanet" panose="02000506000000020004" pitchFamily="2" charset="0"/>
              </a:rPr>
              <a:t>000 </a:t>
            </a:r>
            <a:r>
              <a:rPr lang="ka-GE" dirty="0">
                <a:latin typeface="ALK Sanet" panose="02000506000000020004" pitchFamily="2" charset="0"/>
              </a:rPr>
              <a:t>ლარი. 2023 წელი - 258 200 ლარი. </a:t>
            </a:r>
          </a:p>
        </p:txBody>
      </p:sp>
      <p:sp>
        <p:nvSpPr>
          <p:cNvPr id="4" name="Title 1">
            <a:extLst>
              <a:ext uri="{FF2B5EF4-FFF2-40B4-BE49-F238E27FC236}">
                <a16:creationId xmlns:a16="http://schemas.microsoft.com/office/drawing/2014/main" id="{49758560-DE1B-48B7-AC8D-B55DC942F46D}"/>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მიმდინარე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pic>
        <p:nvPicPr>
          <p:cNvPr id="6" name="Picture 5">
            <a:extLst>
              <a:ext uri="{FF2B5EF4-FFF2-40B4-BE49-F238E27FC236}">
                <a16:creationId xmlns:a16="http://schemas.microsoft.com/office/drawing/2014/main" id="{D7F58750-6884-4BC3-83EB-544ABD9092AC}"/>
              </a:ext>
            </a:extLst>
          </p:cNvPr>
          <p:cNvPicPr>
            <a:picLocks noChangeAspect="1"/>
          </p:cNvPicPr>
          <p:nvPr/>
        </p:nvPicPr>
        <p:blipFill rotWithShape="1">
          <a:blip r:embed="rId2">
            <a:extLst>
              <a:ext uri="{28A0092B-C50C-407E-A947-70E740481C1C}">
                <a14:useLocalDpi xmlns:a14="http://schemas.microsoft.com/office/drawing/2010/main" val="0"/>
              </a:ext>
            </a:extLst>
          </a:blip>
          <a:srcRect l="-205" t="19337" r="6315"/>
          <a:stretch/>
        </p:blipFill>
        <p:spPr>
          <a:xfrm>
            <a:off x="846668" y="4334500"/>
            <a:ext cx="3916514" cy="2269067"/>
          </a:xfrm>
          <a:prstGeom prst="rect">
            <a:avLst/>
          </a:prstGeom>
        </p:spPr>
      </p:pic>
      <p:pic>
        <p:nvPicPr>
          <p:cNvPr id="8" name="Picture 7">
            <a:extLst>
              <a:ext uri="{FF2B5EF4-FFF2-40B4-BE49-F238E27FC236}">
                <a16:creationId xmlns:a16="http://schemas.microsoft.com/office/drawing/2014/main" id="{23F41C7C-DA67-4EC1-984E-64ADC167DE73}"/>
              </a:ext>
            </a:extLst>
          </p:cNvPr>
          <p:cNvPicPr>
            <a:picLocks noChangeAspect="1"/>
          </p:cNvPicPr>
          <p:nvPr/>
        </p:nvPicPr>
        <p:blipFill rotWithShape="1">
          <a:blip r:embed="rId3">
            <a:extLst>
              <a:ext uri="{28A0092B-C50C-407E-A947-70E740481C1C}">
                <a14:useLocalDpi xmlns:a14="http://schemas.microsoft.com/office/drawing/2010/main" val="0"/>
              </a:ext>
            </a:extLst>
          </a:blip>
          <a:srcRect l="1881" t="7722" b="7676"/>
          <a:stretch/>
        </p:blipFill>
        <p:spPr>
          <a:xfrm>
            <a:off x="7428818" y="1829255"/>
            <a:ext cx="3916514" cy="2389038"/>
          </a:xfrm>
          <a:prstGeom prst="rect">
            <a:avLst/>
          </a:prstGeom>
        </p:spPr>
      </p:pic>
      <p:pic>
        <p:nvPicPr>
          <p:cNvPr id="10" name="Picture 9">
            <a:extLst>
              <a:ext uri="{FF2B5EF4-FFF2-40B4-BE49-F238E27FC236}">
                <a16:creationId xmlns:a16="http://schemas.microsoft.com/office/drawing/2014/main" id="{70B1BE1B-6319-41F2-8A59-21B679EA4D69}"/>
              </a:ext>
            </a:extLst>
          </p:cNvPr>
          <p:cNvPicPr>
            <a:picLocks noChangeAspect="1"/>
          </p:cNvPicPr>
          <p:nvPr/>
        </p:nvPicPr>
        <p:blipFill rotWithShape="1">
          <a:blip r:embed="rId4">
            <a:extLst>
              <a:ext uri="{28A0092B-C50C-407E-A947-70E740481C1C}">
                <a14:useLocalDpi xmlns:a14="http://schemas.microsoft.com/office/drawing/2010/main" val="0"/>
              </a:ext>
            </a:extLst>
          </a:blip>
          <a:srcRect t="14716" r="2357" b="1833"/>
          <a:stretch/>
        </p:blipFill>
        <p:spPr>
          <a:xfrm>
            <a:off x="7428818" y="4335673"/>
            <a:ext cx="3916514" cy="2267894"/>
          </a:xfrm>
          <a:prstGeom prst="rect">
            <a:avLst/>
          </a:prstGeom>
        </p:spPr>
      </p:pic>
      <p:pic>
        <p:nvPicPr>
          <p:cNvPr id="12" name="Picture 11">
            <a:extLst>
              <a:ext uri="{FF2B5EF4-FFF2-40B4-BE49-F238E27FC236}">
                <a16:creationId xmlns:a16="http://schemas.microsoft.com/office/drawing/2014/main" id="{F00A3103-E921-4902-9B4A-8B3385062FC8}"/>
              </a:ext>
            </a:extLst>
          </p:cNvPr>
          <p:cNvPicPr>
            <a:picLocks noChangeAspect="1"/>
          </p:cNvPicPr>
          <p:nvPr/>
        </p:nvPicPr>
        <p:blipFill rotWithShape="1">
          <a:blip r:embed="rId5">
            <a:extLst>
              <a:ext uri="{28A0092B-C50C-407E-A947-70E740481C1C}">
                <a14:useLocalDpi xmlns:a14="http://schemas.microsoft.com/office/drawing/2010/main" val="0"/>
              </a:ext>
            </a:extLst>
          </a:blip>
          <a:srcRect t="19337"/>
          <a:stretch/>
        </p:blipFill>
        <p:spPr>
          <a:xfrm>
            <a:off x="846668" y="1829254"/>
            <a:ext cx="3916514" cy="2389038"/>
          </a:xfrm>
          <a:prstGeom prst="rect">
            <a:avLst/>
          </a:prstGeom>
        </p:spPr>
      </p:pic>
      <p:pic>
        <p:nvPicPr>
          <p:cNvPr id="14" name="Picture 13">
            <a:extLst>
              <a:ext uri="{FF2B5EF4-FFF2-40B4-BE49-F238E27FC236}">
                <a16:creationId xmlns:a16="http://schemas.microsoft.com/office/drawing/2014/main" id="{B38656EF-4D45-443D-B2CA-1501788ACF34}"/>
              </a:ext>
            </a:extLst>
          </p:cNvPr>
          <p:cNvPicPr>
            <a:picLocks noChangeAspect="1"/>
          </p:cNvPicPr>
          <p:nvPr/>
        </p:nvPicPr>
        <p:blipFill rotWithShape="1">
          <a:blip r:embed="rId6">
            <a:extLst>
              <a:ext uri="{28A0092B-C50C-407E-A947-70E740481C1C}">
                <a14:useLocalDpi xmlns:a14="http://schemas.microsoft.com/office/drawing/2010/main" val="0"/>
              </a:ext>
            </a:extLst>
          </a:blip>
          <a:srcRect t="27917" b="10755"/>
          <a:stretch/>
        </p:blipFill>
        <p:spPr>
          <a:xfrm>
            <a:off x="4860369" y="4334500"/>
            <a:ext cx="2471261" cy="2269067"/>
          </a:xfrm>
          <a:prstGeom prst="rect">
            <a:avLst/>
          </a:prstGeom>
        </p:spPr>
      </p:pic>
      <p:pic>
        <p:nvPicPr>
          <p:cNvPr id="16" name="Picture 15">
            <a:extLst>
              <a:ext uri="{FF2B5EF4-FFF2-40B4-BE49-F238E27FC236}">
                <a16:creationId xmlns:a16="http://schemas.microsoft.com/office/drawing/2014/main" id="{32F58CD7-05FF-4BF4-83F9-FD4D18290175}"/>
              </a:ext>
            </a:extLst>
          </p:cNvPr>
          <p:cNvPicPr>
            <a:picLocks noChangeAspect="1"/>
          </p:cNvPicPr>
          <p:nvPr/>
        </p:nvPicPr>
        <p:blipFill rotWithShape="1">
          <a:blip r:embed="rId7">
            <a:extLst>
              <a:ext uri="{28A0092B-C50C-407E-A947-70E740481C1C}">
                <a14:useLocalDpi xmlns:a14="http://schemas.microsoft.com/office/drawing/2010/main" val="0"/>
              </a:ext>
            </a:extLst>
          </a:blip>
          <a:srcRect t="16410" b="11357"/>
          <a:stretch/>
        </p:blipFill>
        <p:spPr>
          <a:xfrm>
            <a:off x="4860369" y="1838248"/>
            <a:ext cx="2471261" cy="2380044"/>
          </a:xfrm>
          <a:prstGeom prst="rect">
            <a:avLst/>
          </a:prstGeom>
        </p:spPr>
      </p:pic>
    </p:spTree>
    <p:extLst>
      <p:ext uri="{BB962C8B-B14F-4D97-AF65-F5344CB8AC3E}">
        <p14:creationId xmlns:p14="http://schemas.microsoft.com/office/powerpoint/2010/main" val="42610037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D93E887-56A4-4030-8EA9-9895D9C751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9133" y="2043537"/>
            <a:ext cx="5444067" cy="4083050"/>
          </a:xfrm>
          <a:prstGeom prst="rect">
            <a:avLst/>
          </a:prstGeom>
        </p:spPr>
      </p:pic>
      <p:pic>
        <p:nvPicPr>
          <p:cNvPr id="8" name="Picture 7">
            <a:extLst>
              <a:ext uri="{FF2B5EF4-FFF2-40B4-BE49-F238E27FC236}">
                <a16:creationId xmlns:a16="http://schemas.microsoft.com/office/drawing/2014/main" id="{39C728ED-39AC-40E9-9284-2531BB02F4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8800" y="2043537"/>
            <a:ext cx="5444067" cy="4083050"/>
          </a:xfrm>
          <a:prstGeom prst="rect">
            <a:avLst/>
          </a:prstGeom>
        </p:spPr>
      </p:pic>
      <p:sp>
        <p:nvSpPr>
          <p:cNvPr id="11" name="Title 1">
            <a:extLst>
              <a:ext uri="{FF2B5EF4-FFF2-40B4-BE49-F238E27FC236}">
                <a16:creationId xmlns:a16="http://schemas.microsoft.com/office/drawing/2014/main" id="{9C17A612-C68F-472D-99D7-76DE2F5C09B2}"/>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მიმდინარე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
        <p:nvSpPr>
          <p:cNvPr id="12" name="Rectangle 11">
            <a:extLst>
              <a:ext uri="{FF2B5EF4-FFF2-40B4-BE49-F238E27FC236}">
                <a16:creationId xmlns:a16="http://schemas.microsoft.com/office/drawing/2014/main" id="{0437B672-9DE7-497C-B891-34124ABE341E}"/>
              </a:ext>
            </a:extLst>
          </p:cNvPr>
          <p:cNvSpPr/>
          <p:nvPr/>
        </p:nvSpPr>
        <p:spPr>
          <a:xfrm>
            <a:off x="0" y="829554"/>
            <a:ext cx="12192000" cy="1200329"/>
          </a:xfrm>
          <a:prstGeom prst="rect">
            <a:avLst/>
          </a:prstGeom>
        </p:spPr>
        <p:txBody>
          <a:bodyPr wrap="square">
            <a:spAutoFit/>
          </a:bodyPr>
          <a:lstStyle/>
          <a:p>
            <a:pPr algn="ctr"/>
            <a:r>
              <a:rPr lang="ka-GE" dirty="0">
                <a:latin typeface="ALK Sanet" panose="02000506000000020004" pitchFamily="2" charset="0"/>
              </a:rPr>
              <a:t>მიმდინარეობს სოფელ ხელვაჩაურის N1 საბავშვო ბაღის შენობისა და ეზოს სრული სარეაბილიტაციო სამუშაოები. 2022წ-2023წ გარდამავალი პროექტი. ღირებულება 464 046 ლარი.</a:t>
            </a:r>
            <a:r>
              <a:rPr lang="en-GB" dirty="0">
                <a:latin typeface="ALK Sanet" panose="02000506000000020004" pitchFamily="2" charset="0"/>
              </a:rPr>
              <a:t> </a:t>
            </a:r>
            <a:endParaRPr lang="ka-GE" dirty="0">
              <a:latin typeface="ALK Sanet" panose="02000506000000020004" pitchFamily="2" charset="0"/>
            </a:endParaRPr>
          </a:p>
          <a:p>
            <a:pPr algn="ctr"/>
            <a:r>
              <a:rPr lang="en-GB" dirty="0">
                <a:latin typeface="ALK Sanet" panose="02000506000000020004" pitchFamily="2" charset="0"/>
              </a:rPr>
              <a:t>2022 </a:t>
            </a:r>
            <a:r>
              <a:rPr lang="ka-GE" dirty="0">
                <a:latin typeface="ALK Sanet" panose="02000506000000020004" pitchFamily="2" charset="0"/>
              </a:rPr>
              <a:t>წელი - </a:t>
            </a:r>
            <a:r>
              <a:rPr lang="en-GB" dirty="0">
                <a:latin typeface="ALK Sanet" panose="02000506000000020004" pitchFamily="2" charset="0"/>
              </a:rPr>
              <a:t>150</a:t>
            </a:r>
            <a:r>
              <a:rPr lang="ka-GE" dirty="0">
                <a:latin typeface="ALK Sanet" panose="02000506000000020004" pitchFamily="2" charset="0"/>
              </a:rPr>
              <a:t> </a:t>
            </a:r>
            <a:r>
              <a:rPr lang="en-GB" dirty="0">
                <a:latin typeface="ALK Sanet" panose="02000506000000020004" pitchFamily="2" charset="0"/>
              </a:rPr>
              <a:t>000 </a:t>
            </a:r>
            <a:r>
              <a:rPr lang="ka-GE" dirty="0">
                <a:latin typeface="ALK Sanet" panose="02000506000000020004" pitchFamily="2" charset="0"/>
              </a:rPr>
              <a:t>ლარი. 2023 წელი - 314 046 ლარი. </a:t>
            </a:r>
          </a:p>
          <a:p>
            <a:pPr algn="just"/>
            <a:endParaRPr lang="en-GB" dirty="0">
              <a:latin typeface="ALK Sanet" panose="02000506000000020004" pitchFamily="2" charset="0"/>
            </a:endParaRPr>
          </a:p>
        </p:txBody>
      </p:sp>
    </p:spTree>
    <p:extLst>
      <p:ext uri="{BB962C8B-B14F-4D97-AF65-F5344CB8AC3E}">
        <p14:creationId xmlns:p14="http://schemas.microsoft.com/office/powerpoint/2010/main" val="16126766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22883A5-F024-4DB1-8FE0-C2CFF37B7E3B}"/>
              </a:ext>
            </a:extLst>
          </p:cNvPr>
          <p:cNvPicPr>
            <a:picLocks noChangeAspect="1"/>
          </p:cNvPicPr>
          <p:nvPr/>
        </p:nvPicPr>
        <p:blipFill rotWithShape="1">
          <a:blip r:embed="rId2">
            <a:extLst>
              <a:ext uri="{28A0092B-C50C-407E-A947-70E740481C1C}">
                <a14:useLocalDpi xmlns:a14="http://schemas.microsoft.com/office/drawing/2010/main" val="0"/>
              </a:ext>
            </a:extLst>
          </a:blip>
          <a:srcRect l="-1" r="-119" b="51919"/>
          <a:stretch/>
        </p:blipFill>
        <p:spPr>
          <a:xfrm>
            <a:off x="3205888" y="5896668"/>
            <a:ext cx="2865098" cy="961331"/>
          </a:xfrm>
          <a:prstGeom prst="rect">
            <a:avLst/>
          </a:prstGeom>
        </p:spPr>
      </p:pic>
      <p:pic>
        <p:nvPicPr>
          <p:cNvPr id="6" name="Picture 5">
            <a:extLst>
              <a:ext uri="{FF2B5EF4-FFF2-40B4-BE49-F238E27FC236}">
                <a16:creationId xmlns:a16="http://schemas.microsoft.com/office/drawing/2014/main" id="{1CA34C00-6F09-4E8F-A4A0-562F7F46FF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932" y="1517732"/>
            <a:ext cx="3737644" cy="2087294"/>
          </a:xfrm>
          <a:prstGeom prst="rect">
            <a:avLst/>
          </a:prstGeom>
        </p:spPr>
      </p:pic>
      <p:pic>
        <p:nvPicPr>
          <p:cNvPr id="8" name="Picture 7">
            <a:extLst>
              <a:ext uri="{FF2B5EF4-FFF2-40B4-BE49-F238E27FC236}">
                <a16:creationId xmlns:a16="http://schemas.microsoft.com/office/drawing/2014/main" id="{87ABCB6A-43EE-44C5-B258-A7C4E955EB3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9868" y="3753238"/>
            <a:ext cx="3713708" cy="2083085"/>
          </a:xfrm>
          <a:prstGeom prst="rect">
            <a:avLst/>
          </a:prstGeom>
        </p:spPr>
      </p:pic>
      <p:pic>
        <p:nvPicPr>
          <p:cNvPr id="10" name="Picture 9">
            <a:extLst>
              <a:ext uri="{FF2B5EF4-FFF2-40B4-BE49-F238E27FC236}">
                <a16:creationId xmlns:a16="http://schemas.microsoft.com/office/drawing/2014/main" id="{A4CA52B7-AA26-4F31-94C7-1CE76E689D7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77316" y="1517732"/>
            <a:ext cx="3689771" cy="2077508"/>
          </a:xfrm>
          <a:prstGeom prst="rect">
            <a:avLst/>
          </a:prstGeom>
        </p:spPr>
      </p:pic>
      <p:pic>
        <p:nvPicPr>
          <p:cNvPr id="12" name="Picture 11">
            <a:extLst>
              <a:ext uri="{FF2B5EF4-FFF2-40B4-BE49-F238E27FC236}">
                <a16:creationId xmlns:a16="http://schemas.microsoft.com/office/drawing/2014/main" id="{49619A87-2B3A-4F0B-B3EF-58B12E6CDF2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43598" y="1532811"/>
            <a:ext cx="3693696" cy="2072216"/>
          </a:xfrm>
          <a:prstGeom prst="rect">
            <a:avLst/>
          </a:prstGeom>
        </p:spPr>
      </p:pic>
      <p:pic>
        <p:nvPicPr>
          <p:cNvPr id="14" name="Picture 13">
            <a:extLst>
              <a:ext uri="{FF2B5EF4-FFF2-40B4-BE49-F238E27FC236}">
                <a16:creationId xmlns:a16="http://schemas.microsoft.com/office/drawing/2014/main" id="{FD14BE60-A17E-44CB-A708-C6B28486F26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077316" y="3753238"/>
            <a:ext cx="3699549" cy="2072216"/>
          </a:xfrm>
          <a:prstGeom prst="rect">
            <a:avLst/>
          </a:prstGeom>
        </p:spPr>
      </p:pic>
      <p:pic>
        <p:nvPicPr>
          <p:cNvPr id="16" name="Picture 15">
            <a:extLst>
              <a:ext uri="{FF2B5EF4-FFF2-40B4-BE49-F238E27FC236}">
                <a16:creationId xmlns:a16="http://schemas.microsoft.com/office/drawing/2014/main" id="{404CEDEE-E144-477D-AE37-B6E39B2742DF}"/>
              </a:ext>
            </a:extLst>
          </p:cNvPr>
          <p:cNvPicPr>
            <a:picLocks noChangeAspect="1"/>
          </p:cNvPicPr>
          <p:nvPr/>
        </p:nvPicPr>
        <p:blipFill rotWithShape="1">
          <a:blip r:embed="rId8">
            <a:extLst>
              <a:ext uri="{28A0092B-C50C-407E-A947-70E740481C1C}">
                <a14:useLocalDpi xmlns:a14="http://schemas.microsoft.com/office/drawing/2010/main" val="0"/>
              </a:ext>
            </a:extLst>
          </a:blip>
          <a:srcRect r="16313"/>
          <a:stretch/>
        </p:blipFill>
        <p:spPr>
          <a:xfrm>
            <a:off x="4135087" y="3758672"/>
            <a:ext cx="3710718" cy="2077508"/>
          </a:xfrm>
          <a:prstGeom prst="rect">
            <a:avLst/>
          </a:prstGeom>
        </p:spPr>
      </p:pic>
      <p:sp>
        <p:nvSpPr>
          <p:cNvPr id="17" name="Rectangle 16">
            <a:extLst>
              <a:ext uri="{FF2B5EF4-FFF2-40B4-BE49-F238E27FC236}">
                <a16:creationId xmlns:a16="http://schemas.microsoft.com/office/drawing/2014/main" id="{62E7C4DF-46DE-4863-AA05-24D032233B49}"/>
              </a:ext>
            </a:extLst>
          </p:cNvPr>
          <p:cNvSpPr/>
          <p:nvPr/>
        </p:nvSpPr>
        <p:spPr>
          <a:xfrm>
            <a:off x="-50028" y="609481"/>
            <a:ext cx="12242028" cy="923330"/>
          </a:xfrm>
          <a:prstGeom prst="rect">
            <a:avLst/>
          </a:prstGeom>
        </p:spPr>
        <p:txBody>
          <a:bodyPr wrap="square">
            <a:spAutoFit/>
          </a:bodyPr>
          <a:lstStyle/>
          <a:p>
            <a:pPr algn="ctr"/>
            <a:r>
              <a:rPr lang="ka-GE" dirty="0">
                <a:latin typeface="ALK Sanet" panose="02000506000000020004" pitchFamily="2" charset="0"/>
              </a:rPr>
              <a:t>მიმდინარეობს სოფელ ახალსოფელში ახალი სპორტული კომპლექსის მშენებლობისა და კლუბ               მაჭახელას სტადიონის, შენობის სარეაბილიტაციო სამუშაოების საპროექტო დოკუმენტაციის                  მომზადება, რომელიც ფინანსდება აჭარის ავტონომიური რესპუბლიკის 2023 წლის ბიუჯეტიდან.</a:t>
            </a:r>
          </a:p>
        </p:txBody>
      </p:sp>
      <p:sp>
        <p:nvSpPr>
          <p:cNvPr id="18" name="Title 1">
            <a:extLst>
              <a:ext uri="{FF2B5EF4-FFF2-40B4-BE49-F238E27FC236}">
                <a16:creationId xmlns:a16="http://schemas.microsoft.com/office/drawing/2014/main" id="{7AEAF0CC-2FF0-42CD-8FC2-C63642C62A1A}"/>
              </a:ext>
            </a:extLst>
          </p:cNvPr>
          <p:cNvSpPr txBox="1">
            <a:spLocks/>
          </p:cNvSpPr>
          <p:nvPr/>
        </p:nvSpPr>
        <p:spPr>
          <a:xfrm>
            <a:off x="0" y="1"/>
            <a:ext cx="12192000" cy="8382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მიმდინარე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pic>
        <p:nvPicPr>
          <p:cNvPr id="20" name="Picture 19">
            <a:extLst>
              <a:ext uri="{FF2B5EF4-FFF2-40B4-BE49-F238E27FC236}">
                <a16:creationId xmlns:a16="http://schemas.microsoft.com/office/drawing/2014/main" id="{BFA28AF5-341F-47D9-A39D-06F926F13CDE}"/>
              </a:ext>
            </a:extLst>
          </p:cNvPr>
          <p:cNvPicPr>
            <a:picLocks noChangeAspect="1"/>
          </p:cNvPicPr>
          <p:nvPr/>
        </p:nvPicPr>
        <p:blipFill rotWithShape="1">
          <a:blip r:embed="rId2">
            <a:extLst>
              <a:ext uri="{28A0092B-C50C-407E-A947-70E740481C1C}">
                <a14:useLocalDpi xmlns:a14="http://schemas.microsoft.com/office/drawing/2010/main" val="0"/>
              </a:ext>
            </a:extLst>
          </a:blip>
          <a:srcRect t="50000"/>
          <a:stretch/>
        </p:blipFill>
        <p:spPr>
          <a:xfrm>
            <a:off x="6070986" y="5896669"/>
            <a:ext cx="2865098" cy="961331"/>
          </a:xfrm>
          <a:prstGeom prst="rect">
            <a:avLst/>
          </a:prstGeom>
        </p:spPr>
      </p:pic>
    </p:spTree>
    <p:extLst>
      <p:ext uri="{BB962C8B-B14F-4D97-AF65-F5344CB8AC3E}">
        <p14:creationId xmlns:p14="http://schemas.microsoft.com/office/powerpoint/2010/main" val="11827203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CBEBC23-1B10-4DFD-8EF2-B08536B077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518" y="1419548"/>
            <a:ext cx="5970482" cy="3357977"/>
          </a:xfrm>
          <a:prstGeom prst="rect">
            <a:avLst/>
          </a:prstGeom>
        </p:spPr>
      </p:pic>
      <p:pic>
        <p:nvPicPr>
          <p:cNvPr id="9" name="Picture 8">
            <a:extLst>
              <a:ext uri="{FF2B5EF4-FFF2-40B4-BE49-F238E27FC236}">
                <a16:creationId xmlns:a16="http://schemas.microsoft.com/office/drawing/2014/main" id="{891D679E-526C-400A-98C2-2C475F492293}"/>
              </a:ext>
            </a:extLst>
          </p:cNvPr>
          <p:cNvPicPr>
            <a:picLocks noChangeAspect="1"/>
          </p:cNvPicPr>
          <p:nvPr/>
        </p:nvPicPr>
        <p:blipFill rotWithShape="1">
          <a:blip r:embed="rId3">
            <a:extLst>
              <a:ext uri="{28A0092B-C50C-407E-A947-70E740481C1C}">
                <a14:useLocalDpi xmlns:a14="http://schemas.microsoft.com/office/drawing/2010/main" val="0"/>
              </a:ext>
            </a:extLst>
          </a:blip>
          <a:srcRect l="52538" t="6021" r="9448" b="58246"/>
          <a:stretch/>
        </p:blipFill>
        <p:spPr>
          <a:xfrm>
            <a:off x="1958694" y="4777525"/>
            <a:ext cx="2304130" cy="2080476"/>
          </a:xfrm>
          <a:prstGeom prst="rect">
            <a:avLst/>
          </a:prstGeom>
        </p:spPr>
      </p:pic>
      <p:pic>
        <p:nvPicPr>
          <p:cNvPr id="11" name="Picture 10">
            <a:extLst>
              <a:ext uri="{FF2B5EF4-FFF2-40B4-BE49-F238E27FC236}">
                <a16:creationId xmlns:a16="http://schemas.microsoft.com/office/drawing/2014/main" id="{46EC7A45-8750-4F63-973D-6364EA45E842}"/>
              </a:ext>
            </a:extLst>
          </p:cNvPr>
          <p:cNvPicPr>
            <a:picLocks noChangeAspect="1"/>
          </p:cNvPicPr>
          <p:nvPr/>
        </p:nvPicPr>
        <p:blipFill rotWithShape="1">
          <a:blip r:embed="rId3">
            <a:extLst>
              <a:ext uri="{28A0092B-C50C-407E-A947-70E740481C1C}">
                <a14:useLocalDpi xmlns:a14="http://schemas.microsoft.com/office/drawing/2010/main" val="0"/>
              </a:ext>
            </a:extLst>
          </a:blip>
          <a:srcRect l="14041" t="6410" r="47945" b="58589"/>
          <a:stretch/>
        </p:blipFill>
        <p:spPr>
          <a:xfrm>
            <a:off x="7998080" y="1362933"/>
            <a:ext cx="2186155" cy="2099522"/>
          </a:xfrm>
          <a:prstGeom prst="rect">
            <a:avLst/>
          </a:prstGeom>
        </p:spPr>
      </p:pic>
      <p:sp>
        <p:nvSpPr>
          <p:cNvPr id="13" name="Title 12">
            <a:extLst>
              <a:ext uri="{FF2B5EF4-FFF2-40B4-BE49-F238E27FC236}">
                <a16:creationId xmlns:a16="http://schemas.microsoft.com/office/drawing/2014/main" id="{F4FB1E95-483F-4F53-A15A-4AAE82F63AF7}"/>
              </a:ext>
            </a:extLst>
          </p:cNvPr>
          <p:cNvSpPr>
            <a:spLocks noGrp="1"/>
          </p:cNvSpPr>
          <p:nvPr>
            <p:ph type="title"/>
          </p:nvPr>
        </p:nvSpPr>
        <p:spPr>
          <a:xfrm>
            <a:off x="0" y="689550"/>
            <a:ext cx="12192000" cy="627247"/>
          </a:xfrm>
        </p:spPr>
        <p:txBody>
          <a:bodyPr>
            <a:normAutofit/>
          </a:bodyPr>
          <a:lstStyle/>
          <a:p>
            <a:pPr algn="ctr"/>
            <a:r>
              <a:rPr lang="ka-GE" sz="1800" dirty="0">
                <a:latin typeface="ALK Sanet" panose="02000506000000020004" pitchFamily="2" charset="0"/>
              </a:rPr>
              <a:t>2022 წლის ბოლომდე დასრულდება სოფელ ხელვაჩაურში არსებული სკვერის რეაბილიტაცია.  პროექტის ღირებულება 93 078 ლარი</a:t>
            </a:r>
            <a:endParaRPr lang="en-GB" sz="1800" dirty="0">
              <a:latin typeface="ALK Sanet" panose="02000506000000020004" pitchFamily="2" charset="0"/>
            </a:endParaRPr>
          </a:p>
        </p:txBody>
      </p:sp>
      <p:pic>
        <p:nvPicPr>
          <p:cNvPr id="15" name="Picture 14">
            <a:extLst>
              <a:ext uri="{FF2B5EF4-FFF2-40B4-BE49-F238E27FC236}">
                <a16:creationId xmlns:a16="http://schemas.microsoft.com/office/drawing/2014/main" id="{1EC2F578-1DDF-45A5-BA4D-C2D8BE6CAF5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2" y="3489545"/>
            <a:ext cx="5970480" cy="3357976"/>
          </a:xfrm>
          <a:prstGeom prst="rect">
            <a:avLst/>
          </a:prstGeom>
        </p:spPr>
      </p:pic>
      <p:sp>
        <p:nvSpPr>
          <p:cNvPr id="2" name="Title 1">
            <a:extLst>
              <a:ext uri="{FF2B5EF4-FFF2-40B4-BE49-F238E27FC236}">
                <a16:creationId xmlns:a16="http://schemas.microsoft.com/office/drawing/2014/main" id="{219D915C-2479-88C4-C9C3-AF67CEB7EFC3}"/>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მიმდინარე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13234710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65571B3-8B0E-4BC1-A37D-BACB94F0B5C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78820" y="4171846"/>
            <a:ext cx="4181076" cy="2585180"/>
          </a:xfrm>
        </p:spPr>
      </p:pic>
      <p:pic>
        <p:nvPicPr>
          <p:cNvPr id="7" name="Picture 6">
            <a:extLst>
              <a:ext uri="{FF2B5EF4-FFF2-40B4-BE49-F238E27FC236}">
                <a16:creationId xmlns:a16="http://schemas.microsoft.com/office/drawing/2014/main" id="{FAB2176A-702C-470D-B0A4-0C0EA2E161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8820" y="1393564"/>
            <a:ext cx="4181075" cy="2585180"/>
          </a:xfrm>
          <a:prstGeom prst="rect">
            <a:avLst/>
          </a:prstGeom>
        </p:spPr>
      </p:pic>
      <p:pic>
        <p:nvPicPr>
          <p:cNvPr id="9" name="Picture 8">
            <a:extLst>
              <a:ext uri="{FF2B5EF4-FFF2-40B4-BE49-F238E27FC236}">
                <a16:creationId xmlns:a16="http://schemas.microsoft.com/office/drawing/2014/main" id="{6D8192B5-6902-468D-BC3A-9416B268FA19}"/>
              </a:ext>
            </a:extLst>
          </p:cNvPr>
          <p:cNvPicPr>
            <a:picLocks noChangeAspect="1"/>
          </p:cNvPicPr>
          <p:nvPr/>
        </p:nvPicPr>
        <p:blipFill rotWithShape="1">
          <a:blip r:embed="rId4">
            <a:extLst>
              <a:ext uri="{28A0092B-C50C-407E-A947-70E740481C1C}">
                <a14:useLocalDpi xmlns:a14="http://schemas.microsoft.com/office/drawing/2010/main" val="0"/>
              </a:ext>
            </a:extLst>
          </a:blip>
          <a:srcRect l="3122" t="464" r="29108" b="86"/>
          <a:stretch/>
        </p:blipFill>
        <p:spPr>
          <a:xfrm>
            <a:off x="5801436" y="4171846"/>
            <a:ext cx="4567126" cy="2585180"/>
          </a:xfrm>
          <a:prstGeom prst="rect">
            <a:avLst/>
          </a:prstGeom>
        </p:spPr>
      </p:pic>
      <p:sp>
        <p:nvSpPr>
          <p:cNvPr id="10" name="Rectangle 9">
            <a:extLst>
              <a:ext uri="{FF2B5EF4-FFF2-40B4-BE49-F238E27FC236}">
                <a16:creationId xmlns:a16="http://schemas.microsoft.com/office/drawing/2014/main" id="{3A564835-2CFF-49B3-99EE-41A3744DBA21}"/>
              </a:ext>
            </a:extLst>
          </p:cNvPr>
          <p:cNvSpPr/>
          <p:nvPr/>
        </p:nvSpPr>
        <p:spPr>
          <a:xfrm>
            <a:off x="0" y="650682"/>
            <a:ext cx="12192000" cy="646331"/>
          </a:xfrm>
          <a:prstGeom prst="rect">
            <a:avLst/>
          </a:prstGeom>
        </p:spPr>
        <p:txBody>
          <a:bodyPr wrap="square">
            <a:spAutoFit/>
          </a:bodyPr>
          <a:lstStyle/>
          <a:p>
            <a:pPr algn="ctr"/>
            <a:r>
              <a:rPr lang="ka-GE" dirty="0">
                <a:latin typeface="ALK Sanet" panose="02000506000000020004" pitchFamily="2" charset="0"/>
              </a:rPr>
              <a:t>2022 წლის ბოლომდე დასრულდება სოფელ აჭარისწყალის ცენტრში ახალგაზრდული ცენტრის მოწყობა. პროექტის ღირებულება 84 211 ლარი</a:t>
            </a:r>
            <a:endParaRPr lang="en-GB" dirty="0">
              <a:latin typeface="ALK Sanet" panose="02000506000000020004" pitchFamily="2" charset="0"/>
            </a:endParaRPr>
          </a:p>
        </p:txBody>
      </p:sp>
      <p:pic>
        <p:nvPicPr>
          <p:cNvPr id="3" name="Picture 2">
            <a:extLst>
              <a:ext uri="{FF2B5EF4-FFF2-40B4-BE49-F238E27FC236}">
                <a16:creationId xmlns:a16="http://schemas.microsoft.com/office/drawing/2014/main" id="{185080CE-C19A-5E09-36B1-A230B7C3D4F0}"/>
              </a:ext>
            </a:extLst>
          </p:cNvPr>
          <p:cNvPicPr>
            <a:picLocks noChangeAspect="1"/>
          </p:cNvPicPr>
          <p:nvPr/>
        </p:nvPicPr>
        <p:blipFill rotWithShape="1">
          <a:blip r:embed="rId5">
            <a:extLst>
              <a:ext uri="{28A0092B-C50C-407E-A947-70E740481C1C}">
                <a14:useLocalDpi xmlns:a14="http://schemas.microsoft.com/office/drawing/2010/main" val="0"/>
              </a:ext>
            </a:extLst>
          </a:blip>
          <a:srcRect b="17451"/>
          <a:stretch/>
        </p:blipFill>
        <p:spPr>
          <a:xfrm>
            <a:off x="5801436" y="1393564"/>
            <a:ext cx="4567126" cy="2585180"/>
          </a:xfrm>
          <a:prstGeom prst="rect">
            <a:avLst/>
          </a:prstGeom>
        </p:spPr>
      </p:pic>
      <p:sp>
        <p:nvSpPr>
          <p:cNvPr id="4" name="Title 1">
            <a:extLst>
              <a:ext uri="{FF2B5EF4-FFF2-40B4-BE49-F238E27FC236}">
                <a16:creationId xmlns:a16="http://schemas.microsoft.com/office/drawing/2014/main" id="{B065CBBA-6B65-6089-9B2A-27D19C87E93B}"/>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მიმდინარე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15703175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a:extLst>
              <a:ext uri="{FF2B5EF4-FFF2-40B4-BE49-F238E27FC236}">
                <a16:creationId xmlns:a16="http://schemas.microsoft.com/office/drawing/2014/main" id="{685B7606-CE00-4A91-AB76-836CF3DEF379}"/>
              </a:ext>
            </a:extLst>
          </p:cNvPr>
          <p:cNvGraphicFramePr>
            <a:graphicFrameLocks noChangeAspect="1"/>
          </p:cNvGraphicFramePr>
          <p:nvPr>
            <p:extLst>
              <p:ext uri="{D42A27DB-BD31-4B8C-83A1-F6EECF244321}">
                <p14:modId xmlns:p14="http://schemas.microsoft.com/office/powerpoint/2010/main" val="3384144194"/>
              </p:ext>
            </p:extLst>
          </p:nvPr>
        </p:nvGraphicFramePr>
        <p:xfrm>
          <a:off x="6228092" y="4252890"/>
          <a:ext cx="4495837" cy="2528909"/>
        </p:xfrm>
        <a:graphic>
          <a:graphicData uri="http://schemas.openxmlformats.org/presentationml/2006/ole">
            <mc:AlternateContent xmlns:mc="http://schemas.openxmlformats.org/markup-compatibility/2006">
              <mc:Choice xmlns:v="urn:schemas-microsoft-com:vml" Requires="v">
                <p:oleObj spid="_x0000_s4234" name="Acrobat Document" r:id="rId3" imgW="19049808" imgH="10715369" progId="Acrobat.Document.DC">
                  <p:embed/>
                </p:oleObj>
              </mc:Choice>
              <mc:Fallback>
                <p:oleObj name="Acrobat Document" r:id="rId3" imgW="19049808" imgH="10715369" progId="Acrobat.Document.DC">
                  <p:embed/>
                  <p:pic>
                    <p:nvPicPr>
                      <p:cNvPr id="0" name=""/>
                      <p:cNvPicPr/>
                      <p:nvPr/>
                    </p:nvPicPr>
                    <p:blipFill>
                      <a:blip r:embed="rId4"/>
                      <a:stretch>
                        <a:fillRect/>
                      </a:stretch>
                    </p:blipFill>
                    <p:spPr>
                      <a:xfrm>
                        <a:off x="6228092" y="4252890"/>
                        <a:ext cx="4495837" cy="2528909"/>
                      </a:xfrm>
                      <a:prstGeom prst="rect">
                        <a:avLst/>
                      </a:prstGeom>
                    </p:spPr>
                  </p:pic>
                </p:oleObj>
              </mc:Fallback>
            </mc:AlternateContent>
          </a:graphicData>
        </a:graphic>
      </p:graphicFrame>
      <p:graphicFrame>
        <p:nvGraphicFramePr>
          <p:cNvPr id="4" name="Object 3">
            <a:extLst>
              <a:ext uri="{FF2B5EF4-FFF2-40B4-BE49-F238E27FC236}">
                <a16:creationId xmlns:a16="http://schemas.microsoft.com/office/drawing/2014/main" id="{A044FEF9-BED1-41A4-96CD-949AD63C45AC}"/>
              </a:ext>
            </a:extLst>
          </p:cNvPr>
          <p:cNvGraphicFramePr>
            <a:graphicFrameLocks noChangeAspect="1"/>
          </p:cNvGraphicFramePr>
          <p:nvPr>
            <p:extLst>
              <p:ext uri="{D42A27DB-BD31-4B8C-83A1-F6EECF244321}">
                <p14:modId xmlns:p14="http://schemas.microsoft.com/office/powerpoint/2010/main" val="547446524"/>
              </p:ext>
            </p:extLst>
          </p:nvPr>
        </p:nvGraphicFramePr>
        <p:xfrm>
          <a:off x="1468071" y="4252890"/>
          <a:ext cx="4495839" cy="2528909"/>
        </p:xfrm>
        <a:graphic>
          <a:graphicData uri="http://schemas.openxmlformats.org/presentationml/2006/ole">
            <mc:AlternateContent xmlns:mc="http://schemas.openxmlformats.org/markup-compatibility/2006">
              <mc:Choice xmlns:v="urn:schemas-microsoft-com:vml" Requires="v">
                <p:oleObj spid="_x0000_s4235" name="Acrobat Document" r:id="rId5" imgW="19049808" imgH="10715369" progId="Acrobat.Document.DC">
                  <p:embed/>
                </p:oleObj>
              </mc:Choice>
              <mc:Fallback>
                <p:oleObj name="Acrobat Document" r:id="rId5" imgW="19049808" imgH="10715369" progId="Acrobat.Document.DC">
                  <p:embed/>
                  <p:pic>
                    <p:nvPicPr>
                      <p:cNvPr id="0" name=""/>
                      <p:cNvPicPr/>
                      <p:nvPr/>
                    </p:nvPicPr>
                    <p:blipFill>
                      <a:blip r:embed="rId6"/>
                      <a:stretch>
                        <a:fillRect/>
                      </a:stretch>
                    </p:blipFill>
                    <p:spPr>
                      <a:xfrm>
                        <a:off x="1468071" y="4252890"/>
                        <a:ext cx="4495839" cy="2528909"/>
                      </a:xfrm>
                      <a:prstGeom prst="rect">
                        <a:avLst/>
                      </a:prstGeom>
                    </p:spPr>
                  </p:pic>
                </p:oleObj>
              </mc:Fallback>
            </mc:AlternateContent>
          </a:graphicData>
        </a:graphic>
      </p:graphicFrame>
      <p:graphicFrame>
        <p:nvGraphicFramePr>
          <p:cNvPr id="6" name="Object 5">
            <a:extLst>
              <a:ext uri="{FF2B5EF4-FFF2-40B4-BE49-F238E27FC236}">
                <a16:creationId xmlns:a16="http://schemas.microsoft.com/office/drawing/2014/main" id="{B24B6741-B87C-4474-BDFD-290129A80DFC}"/>
              </a:ext>
            </a:extLst>
          </p:cNvPr>
          <p:cNvGraphicFramePr>
            <a:graphicFrameLocks noChangeAspect="1"/>
          </p:cNvGraphicFramePr>
          <p:nvPr>
            <p:extLst>
              <p:ext uri="{D42A27DB-BD31-4B8C-83A1-F6EECF244321}">
                <p14:modId xmlns:p14="http://schemas.microsoft.com/office/powerpoint/2010/main" val="391647991"/>
              </p:ext>
            </p:extLst>
          </p:nvPr>
        </p:nvGraphicFramePr>
        <p:xfrm>
          <a:off x="6228092" y="1505998"/>
          <a:ext cx="4495838" cy="2528909"/>
        </p:xfrm>
        <a:graphic>
          <a:graphicData uri="http://schemas.openxmlformats.org/presentationml/2006/ole">
            <mc:AlternateContent xmlns:mc="http://schemas.openxmlformats.org/markup-compatibility/2006">
              <mc:Choice xmlns:v="urn:schemas-microsoft-com:vml" Requires="v">
                <p:oleObj spid="_x0000_s4236" name="Acrobat Document" r:id="rId7" imgW="12192000" imgH="6857744" progId="Acrobat.Document.DC">
                  <p:embed/>
                </p:oleObj>
              </mc:Choice>
              <mc:Fallback>
                <p:oleObj name="Acrobat Document" r:id="rId7" imgW="12192000" imgH="6857744" progId="Acrobat.Document.DC">
                  <p:embed/>
                  <p:pic>
                    <p:nvPicPr>
                      <p:cNvPr id="0" name=""/>
                      <p:cNvPicPr/>
                      <p:nvPr/>
                    </p:nvPicPr>
                    <p:blipFill>
                      <a:blip r:embed="rId8"/>
                      <a:stretch>
                        <a:fillRect/>
                      </a:stretch>
                    </p:blipFill>
                    <p:spPr>
                      <a:xfrm>
                        <a:off x="6228092" y="1505998"/>
                        <a:ext cx="4495838" cy="2528909"/>
                      </a:xfrm>
                      <a:prstGeom prst="rect">
                        <a:avLst/>
                      </a:prstGeom>
                    </p:spPr>
                  </p:pic>
                </p:oleObj>
              </mc:Fallback>
            </mc:AlternateContent>
          </a:graphicData>
        </a:graphic>
      </p:graphicFrame>
      <p:graphicFrame>
        <p:nvGraphicFramePr>
          <p:cNvPr id="7" name="Object 6">
            <a:extLst>
              <a:ext uri="{FF2B5EF4-FFF2-40B4-BE49-F238E27FC236}">
                <a16:creationId xmlns:a16="http://schemas.microsoft.com/office/drawing/2014/main" id="{05581A6F-2E89-4813-B1CD-781ADF46ABF0}"/>
              </a:ext>
            </a:extLst>
          </p:cNvPr>
          <p:cNvGraphicFramePr>
            <a:graphicFrameLocks noChangeAspect="1"/>
          </p:cNvGraphicFramePr>
          <p:nvPr>
            <p:extLst>
              <p:ext uri="{D42A27DB-BD31-4B8C-83A1-F6EECF244321}">
                <p14:modId xmlns:p14="http://schemas.microsoft.com/office/powerpoint/2010/main" val="2579233842"/>
              </p:ext>
            </p:extLst>
          </p:nvPr>
        </p:nvGraphicFramePr>
        <p:xfrm>
          <a:off x="1468071" y="1505999"/>
          <a:ext cx="4495839" cy="2528909"/>
        </p:xfrm>
        <a:graphic>
          <a:graphicData uri="http://schemas.openxmlformats.org/presentationml/2006/ole">
            <mc:AlternateContent xmlns:mc="http://schemas.openxmlformats.org/markup-compatibility/2006">
              <mc:Choice xmlns:v="urn:schemas-microsoft-com:vml" Requires="v">
                <p:oleObj spid="_x0000_s4237" name="Acrobat Document" r:id="rId9" imgW="19049808" imgH="10715369" progId="Acrobat.Document.DC">
                  <p:embed/>
                </p:oleObj>
              </mc:Choice>
              <mc:Fallback>
                <p:oleObj name="Acrobat Document" r:id="rId9" imgW="19049808" imgH="10715369" progId="Acrobat.Document.DC">
                  <p:embed/>
                  <p:pic>
                    <p:nvPicPr>
                      <p:cNvPr id="0" name=""/>
                      <p:cNvPicPr/>
                      <p:nvPr/>
                    </p:nvPicPr>
                    <p:blipFill>
                      <a:blip r:embed="rId10"/>
                      <a:stretch>
                        <a:fillRect/>
                      </a:stretch>
                    </p:blipFill>
                    <p:spPr>
                      <a:xfrm>
                        <a:off x="1468071" y="1505999"/>
                        <a:ext cx="4495839" cy="2528909"/>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6E39BA85-FC8D-EBC0-6982-A92D1FEC78C2}"/>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მიმდინარე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
        <p:nvSpPr>
          <p:cNvPr id="8" name="Rectangle 7">
            <a:extLst>
              <a:ext uri="{FF2B5EF4-FFF2-40B4-BE49-F238E27FC236}">
                <a16:creationId xmlns:a16="http://schemas.microsoft.com/office/drawing/2014/main" id="{3F0C396A-FA89-DA31-39DB-C44B28EF616A}"/>
              </a:ext>
            </a:extLst>
          </p:cNvPr>
          <p:cNvSpPr/>
          <p:nvPr/>
        </p:nvSpPr>
        <p:spPr>
          <a:xfrm>
            <a:off x="0" y="776951"/>
            <a:ext cx="12192000" cy="646331"/>
          </a:xfrm>
          <a:prstGeom prst="rect">
            <a:avLst/>
          </a:prstGeom>
        </p:spPr>
        <p:txBody>
          <a:bodyPr wrap="square">
            <a:spAutoFit/>
          </a:bodyPr>
          <a:lstStyle/>
          <a:p>
            <a:pPr algn="ctr"/>
            <a:r>
              <a:rPr lang="ka-GE" dirty="0">
                <a:latin typeface="ALK Sanet" panose="02000506000000020004" pitchFamily="2" charset="0"/>
              </a:rPr>
              <a:t>2022 წლის ბოლომდე დასრულდება სოფელ </a:t>
            </a:r>
            <a:r>
              <a:rPr lang="ka-GE" dirty="0" err="1">
                <a:latin typeface="ALK Sanet" panose="02000506000000020004" pitchFamily="2" charset="0"/>
              </a:rPr>
              <a:t>სალიბაურში</a:t>
            </a:r>
            <a:r>
              <a:rPr lang="ka-GE" dirty="0">
                <a:latin typeface="ALK Sanet" panose="02000506000000020004" pitchFamily="2" charset="0"/>
              </a:rPr>
              <a:t> მინი მოედნისა და საზოგადოებრივი სკვერის მოწყობა. პროექტის ღირებულება 185 212 ლარი</a:t>
            </a:r>
            <a:endParaRPr lang="en-GB" dirty="0">
              <a:latin typeface="ALK Sanet" panose="02000506000000020004" pitchFamily="2" charset="0"/>
            </a:endParaRPr>
          </a:p>
        </p:txBody>
      </p:sp>
    </p:spTree>
    <p:extLst>
      <p:ext uri="{BB962C8B-B14F-4D97-AF65-F5344CB8AC3E}">
        <p14:creationId xmlns:p14="http://schemas.microsoft.com/office/powerpoint/2010/main" val="18562705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a:extLst>
              <a:ext uri="{FF2B5EF4-FFF2-40B4-BE49-F238E27FC236}">
                <a16:creationId xmlns:a16="http://schemas.microsoft.com/office/drawing/2014/main" id="{C6A56B36-A8F1-4B4F-A62C-933246313F65}"/>
              </a:ext>
            </a:extLst>
          </p:cNvPr>
          <p:cNvGraphicFramePr>
            <a:graphicFrameLocks noChangeAspect="1"/>
          </p:cNvGraphicFramePr>
          <p:nvPr>
            <p:extLst>
              <p:ext uri="{D42A27DB-BD31-4B8C-83A1-F6EECF244321}">
                <p14:modId xmlns:p14="http://schemas.microsoft.com/office/powerpoint/2010/main" val="2097491382"/>
              </p:ext>
            </p:extLst>
          </p:nvPr>
        </p:nvGraphicFramePr>
        <p:xfrm>
          <a:off x="1819538" y="1322180"/>
          <a:ext cx="8552921" cy="5418137"/>
        </p:xfrm>
        <a:graphic>
          <a:graphicData uri="http://schemas.openxmlformats.org/presentationml/2006/ole">
            <mc:AlternateContent xmlns:mc="http://schemas.openxmlformats.org/markup-compatibility/2006">
              <mc:Choice xmlns:v="urn:schemas-microsoft-com:vml" Requires="v">
                <p:oleObj spid="_x0000_s5156" name="Acrobat Document" r:id="rId3" imgW="11343928" imgH="8020022" progId="Acrobat.Document.DC">
                  <p:embed/>
                </p:oleObj>
              </mc:Choice>
              <mc:Fallback>
                <p:oleObj name="Acrobat Document" r:id="rId3" imgW="11343928" imgH="8020022" progId="Acrobat.Document.DC">
                  <p:embed/>
                  <p:pic>
                    <p:nvPicPr>
                      <p:cNvPr id="0" name=""/>
                      <p:cNvPicPr/>
                      <p:nvPr/>
                    </p:nvPicPr>
                    <p:blipFill>
                      <a:blip r:embed="rId4"/>
                      <a:stretch>
                        <a:fillRect/>
                      </a:stretch>
                    </p:blipFill>
                    <p:spPr>
                      <a:xfrm>
                        <a:off x="1819538" y="1322180"/>
                        <a:ext cx="8552921" cy="5418137"/>
                      </a:xfrm>
                      <a:prstGeom prst="rect">
                        <a:avLst/>
                      </a:prstGeom>
                    </p:spPr>
                  </p:pic>
                </p:oleObj>
              </mc:Fallback>
            </mc:AlternateContent>
          </a:graphicData>
        </a:graphic>
      </p:graphicFrame>
      <p:sp>
        <p:nvSpPr>
          <p:cNvPr id="4" name="Title 1">
            <a:extLst>
              <a:ext uri="{FF2B5EF4-FFF2-40B4-BE49-F238E27FC236}">
                <a16:creationId xmlns:a16="http://schemas.microsoft.com/office/drawing/2014/main" id="{80F6AEE0-A9BE-4A28-B101-483D46B986DC}"/>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მიმდინარე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
        <p:nvSpPr>
          <p:cNvPr id="2" name="Rectangle 1">
            <a:extLst>
              <a:ext uri="{FF2B5EF4-FFF2-40B4-BE49-F238E27FC236}">
                <a16:creationId xmlns:a16="http://schemas.microsoft.com/office/drawing/2014/main" id="{268521D9-1AA6-FC64-037E-2D491BEB4D77}"/>
              </a:ext>
            </a:extLst>
          </p:cNvPr>
          <p:cNvSpPr/>
          <p:nvPr/>
        </p:nvSpPr>
        <p:spPr>
          <a:xfrm>
            <a:off x="-1" y="675849"/>
            <a:ext cx="12192000" cy="646331"/>
          </a:xfrm>
          <a:prstGeom prst="rect">
            <a:avLst/>
          </a:prstGeom>
        </p:spPr>
        <p:txBody>
          <a:bodyPr wrap="square">
            <a:spAutoFit/>
          </a:bodyPr>
          <a:lstStyle/>
          <a:p>
            <a:pPr algn="ctr"/>
            <a:r>
              <a:rPr lang="ka-GE" dirty="0">
                <a:latin typeface="ALK Sanet" panose="02000506000000020004" pitchFamily="2" charset="0"/>
              </a:rPr>
              <a:t>2022 წლის ბოლომდე დასრულდება სოფელ </a:t>
            </a:r>
            <a:r>
              <a:rPr lang="ka-GE" dirty="0" err="1">
                <a:latin typeface="ALK Sanet" panose="02000506000000020004" pitchFamily="2" charset="0"/>
              </a:rPr>
              <a:t>სატეხიაში</a:t>
            </a:r>
            <a:r>
              <a:rPr lang="ka-GE" dirty="0">
                <a:latin typeface="ALK Sanet" panose="02000506000000020004" pitchFamily="2" charset="0"/>
              </a:rPr>
              <a:t> არსებულ მინი მოედანთან სკვერის მოწყობა. </a:t>
            </a:r>
          </a:p>
          <a:p>
            <a:pPr algn="ctr"/>
            <a:r>
              <a:rPr lang="ka-GE" dirty="0">
                <a:latin typeface="ALK Sanet" panose="02000506000000020004" pitchFamily="2" charset="0"/>
              </a:rPr>
              <a:t>პროექტის ღირებულება 43 569 ლარი</a:t>
            </a:r>
            <a:endParaRPr lang="en-GB" dirty="0">
              <a:latin typeface="ALK Sanet" panose="02000506000000020004" pitchFamily="2" charset="0"/>
            </a:endParaRPr>
          </a:p>
        </p:txBody>
      </p:sp>
    </p:spTree>
    <p:extLst>
      <p:ext uri="{BB962C8B-B14F-4D97-AF65-F5344CB8AC3E}">
        <p14:creationId xmlns:p14="http://schemas.microsoft.com/office/powerpoint/2010/main" val="29305166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a:extLst>
              <a:ext uri="{FF2B5EF4-FFF2-40B4-BE49-F238E27FC236}">
                <a16:creationId xmlns:a16="http://schemas.microsoft.com/office/drawing/2014/main" id="{CA4D68DE-3E44-4E0A-B940-65908D8F22ED}"/>
              </a:ext>
            </a:extLst>
          </p:cNvPr>
          <p:cNvGraphicFramePr>
            <a:graphicFrameLocks noChangeAspect="1"/>
          </p:cNvGraphicFramePr>
          <p:nvPr>
            <p:extLst>
              <p:ext uri="{D42A27DB-BD31-4B8C-83A1-F6EECF244321}">
                <p14:modId xmlns:p14="http://schemas.microsoft.com/office/powerpoint/2010/main" val="3553323743"/>
              </p:ext>
            </p:extLst>
          </p:nvPr>
        </p:nvGraphicFramePr>
        <p:xfrm>
          <a:off x="6277842" y="2496645"/>
          <a:ext cx="5646142" cy="3174492"/>
        </p:xfrm>
        <a:graphic>
          <a:graphicData uri="http://schemas.openxmlformats.org/presentationml/2006/ole">
            <mc:AlternateContent xmlns:mc="http://schemas.openxmlformats.org/markup-compatibility/2006">
              <mc:Choice xmlns:v="urn:schemas-microsoft-com:vml" Requires="v">
                <p:oleObj spid="_x0000_s6214" name="Acrobat Document" r:id="rId3" imgW="12192000" imgH="6857744" progId="Acrobat.Document.DC">
                  <p:embed/>
                </p:oleObj>
              </mc:Choice>
              <mc:Fallback>
                <p:oleObj name="Acrobat Document" r:id="rId3" imgW="12192000" imgH="6857744" progId="Acrobat.Document.DC">
                  <p:embed/>
                  <p:pic>
                    <p:nvPicPr>
                      <p:cNvPr id="0" name=""/>
                      <p:cNvPicPr/>
                      <p:nvPr/>
                    </p:nvPicPr>
                    <p:blipFill>
                      <a:blip r:embed="rId4"/>
                      <a:stretch>
                        <a:fillRect/>
                      </a:stretch>
                    </p:blipFill>
                    <p:spPr>
                      <a:xfrm>
                        <a:off x="6277842" y="2496645"/>
                        <a:ext cx="5646142" cy="3174492"/>
                      </a:xfrm>
                      <a:prstGeom prst="rect">
                        <a:avLst/>
                      </a:prstGeom>
                    </p:spPr>
                  </p:pic>
                </p:oleObj>
              </mc:Fallback>
            </mc:AlternateContent>
          </a:graphicData>
        </a:graphic>
      </p:graphicFrame>
      <p:graphicFrame>
        <p:nvGraphicFramePr>
          <p:cNvPr id="5" name="Object 4">
            <a:extLst>
              <a:ext uri="{FF2B5EF4-FFF2-40B4-BE49-F238E27FC236}">
                <a16:creationId xmlns:a16="http://schemas.microsoft.com/office/drawing/2014/main" id="{1952965C-8FA5-4FEF-825E-33CC5BBB5D0E}"/>
              </a:ext>
            </a:extLst>
          </p:cNvPr>
          <p:cNvGraphicFramePr>
            <a:graphicFrameLocks noChangeAspect="1"/>
          </p:cNvGraphicFramePr>
          <p:nvPr>
            <p:extLst>
              <p:ext uri="{D42A27DB-BD31-4B8C-83A1-F6EECF244321}">
                <p14:modId xmlns:p14="http://schemas.microsoft.com/office/powerpoint/2010/main" val="3220654071"/>
              </p:ext>
            </p:extLst>
          </p:nvPr>
        </p:nvGraphicFramePr>
        <p:xfrm>
          <a:off x="192516" y="2496645"/>
          <a:ext cx="5993145" cy="3174492"/>
        </p:xfrm>
        <a:graphic>
          <a:graphicData uri="http://schemas.openxmlformats.org/presentationml/2006/ole">
            <mc:AlternateContent xmlns:mc="http://schemas.openxmlformats.org/markup-compatibility/2006">
              <mc:Choice xmlns:v="urn:schemas-microsoft-com:vml" Requires="v">
                <p:oleObj spid="_x0000_s6215" name="Acrobat Document" r:id="rId5" imgW="23812356" imgH="12610787" progId="Acrobat.Document.DC">
                  <p:embed/>
                </p:oleObj>
              </mc:Choice>
              <mc:Fallback>
                <p:oleObj name="Acrobat Document" r:id="rId5" imgW="23812356" imgH="12610787" progId="Acrobat.Document.DC">
                  <p:embed/>
                  <p:pic>
                    <p:nvPicPr>
                      <p:cNvPr id="0" name=""/>
                      <p:cNvPicPr/>
                      <p:nvPr/>
                    </p:nvPicPr>
                    <p:blipFill>
                      <a:blip r:embed="rId6"/>
                      <a:stretch>
                        <a:fillRect/>
                      </a:stretch>
                    </p:blipFill>
                    <p:spPr>
                      <a:xfrm>
                        <a:off x="192516" y="2496645"/>
                        <a:ext cx="5993145" cy="3174492"/>
                      </a:xfrm>
                      <a:prstGeom prst="rect">
                        <a:avLst/>
                      </a:prstGeom>
                    </p:spPr>
                  </p:pic>
                </p:oleObj>
              </mc:Fallback>
            </mc:AlternateContent>
          </a:graphicData>
        </a:graphic>
      </p:graphicFrame>
      <p:sp>
        <p:nvSpPr>
          <p:cNvPr id="2" name="Title 1">
            <a:extLst>
              <a:ext uri="{FF2B5EF4-FFF2-40B4-BE49-F238E27FC236}">
                <a16:creationId xmlns:a16="http://schemas.microsoft.com/office/drawing/2014/main" id="{174711F5-02D2-A017-4B88-BF0F9A8813A1}"/>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მიმდინარე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
        <p:nvSpPr>
          <p:cNvPr id="7" name="Title 12">
            <a:extLst>
              <a:ext uri="{FF2B5EF4-FFF2-40B4-BE49-F238E27FC236}">
                <a16:creationId xmlns:a16="http://schemas.microsoft.com/office/drawing/2014/main" id="{A9DD0B63-3329-562B-4CB2-8707E2A63702}"/>
              </a:ext>
            </a:extLst>
          </p:cNvPr>
          <p:cNvSpPr txBox="1">
            <a:spLocks/>
          </p:cNvSpPr>
          <p:nvPr/>
        </p:nvSpPr>
        <p:spPr>
          <a:xfrm>
            <a:off x="0" y="790217"/>
            <a:ext cx="12192000" cy="627247"/>
          </a:xfrm>
          <a:prstGeom prst="rect">
            <a:avLst/>
          </a:prstGeom>
        </p:spPr>
        <p:txBody>
          <a:bodyPr vert="horz" lIns="91440" tIns="45720" rIns="91440" bIns="45720" rtlCol="0" anchor="ctr">
            <a:normAutofit fontScale="8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2400" dirty="0">
                <a:latin typeface="ALK Sanet" panose="02000506000000020004" pitchFamily="2" charset="0"/>
              </a:rPr>
              <a:t>2022 წლის ბოლომდე დასრულდება სოფელ </a:t>
            </a:r>
            <a:r>
              <a:rPr lang="ka-GE" sz="2400" dirty="0" err="1">
                <a:latin typeface="ALK Sanet" panose="02000506000000020004" pitchFamily="2" charset="0"/>
              </a:rPr>
              <a:t>ჭარნალის</a:t>
            </a:r>
            <a:r>
              <a:rPr lang="ka-GE" sz="2400" dirty="0">
                <a:latin typeface="ALK Sanet" panose="02000506000000020004" pitchFamily="2" charset="0"/>
              </a:rPr>
              <a:t> მეურნეობაში საზოგადოებრივი </a:t>
            </a:r>
          </a:p>
          <a:p>
            <a:pPr algn="ctr"/>
            <a:r>
              <a:rPr lang="ka-GE" sz="2400" dirty="0">
                <a:latin typeface="ALK Sanet" panose="02000506000000020004" pitchFamily="2" charset="0"/>
              </a:rPr>
              <a:t>გასართობი სკვერის მოწყობა. პროექტის ღირებულება 117 221 ლარი</a:t>
            </a:r>
            <a:endParaRPr lang="en-GB" sz="2400" dirty="0">
              <a:latin typeface="ALK Sanet" panose="02000506000000020004" pitchFamily="2" charset="0"/>
            </a:endParaRPr>
          </a:p>
        </p:txBody>
      </p:sp>
    </p:spTree>
    <p:extLst>
      <p:ext uri="{BB962C8B-B14F-4D97-AF65-F5344CB8AC3E}">
        <p14:creationId xmlns:p14="http://schemas.microsoft.com/office/powerpoint/2010/main" val="23659174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a:extLst>
              <a:ext uri="{FF2B5EF4-FFF2-40B4-BE49-F238E27FC236}">
                <a16:creationId xmlns:a16="http://schemas.microsoft.com/office/drawing/2014/main" id="{7D4B30C9-80FD-4420-A556-B4F05C9E6170}"/>
              </a:ext>
            </a:extLst>
          </p:cNvPr>
          <p:cNvGraphicFramePr>
            <a:graphicFrameLocks noChangeAspect="1"/>
          </p:cNvGraphicFramePr>
          <p:nvPr>
            <p:extLst>
              <p:ext uri="{D42A27DB-BD31-4B8C-83A1-F6EECF244321}">
                <p14:modId xmlns:p14="http://schemas.microsoft.com/office/powerpoint/2010/main" val="2990842557"/>
              </p:ext>
            </p:extLst>
          </p:nvPr>
        </p:nvGraphicFramePr>
        <p:xfrm>
          <a:off x="268848" y="2528087"/>
          <a:ext cx="5669211" cy="3188931"/>
        </p:xfrm>
        <a:graphic>
          <a:graphicData uri="http://schemas.openxmlformats.org/presentationml/2006/ole">
            <mc:AlternateContent xmlns:mc="http://schemas.openxmlformats.org/markup-compatibility/2006">
              <mc:Choice xmlns:v="urn:schemas-microsoft-com:vml" Requires="v">
                <p:oleObj spid="_x0000_s7238" name="Acrobat Document" r:id="rId3" imgW="12192000" imgH="6857744" progId="Acrobat.Document.DC">
                  <p:embed/>
                </p:oleObj>
              </mc:Choice>
              <mc:Fallback>
                <p:oleObj name="Acrobat Document" r:id="rId3" imgW="12192000" imgH="6857744" progId="Acrobat.Document.DC">
                  <p:embed/>
                  <p:pic>
                    <p:nvPicPr>
                      <p:cNvPr id="0" name=""/>
                      <p:cNvPicPr/>
                      <p:nvPr/>
                    </p:nvPicPr>
                    <p:blipFill>
                      <a:blip r:embed="rId4"/>
                      <a:stretch>
                        <a:fillRect/>
                      </a:stretch>
                    </p:blipFill>
                    <p:spPr>
                      <a:xfrm>
                        <a:off x="268848" y="2528087"/>
                        <a:ext cx="5669211" cy="3188931"/>
                      </a:xfrm>
                      <a:prstGeom prst="rect">
                        <a:avLst/>
                      </a:prstGeom>
                    </p:spPr>
                  </p:pic>
                </p:oleObj>
              </mc:Fallback>
            </mc:AlternateContent>
          </a:graphicData>
        </a:graphic>
      </p:graphicFrame>
      <p:graphicFrame>
        <p:nvGraphicFramePr>
          <p:cNvPr id="4" name="Object 3">
            <a:extLst>
              <a:ext uri="{FF2B5EF4-FFF2-40B4-BE49-F238E27FC236}">
                <a16:creationId xmlns:a16="http://schemas.microsoft.com/office/drawing/2014/main" id="{6A0F739F-3DAC-459F-B505-9B219BDA92AC}"/>
              </a:ext>
            </a:extLst>
          </p:cNvPr>
          <p:cNvGraphicFramePr>
            <a:graphicFrameLocks noChangeAspect="1"/>
          </p:cNvGraphicFramePr>
          <p:nvPr>
            <p:extLst>
              <p:ext uri="{D42A27DB-BD31-4B8C-83A1-F6EECF244321}">
                <p14:modId xmlns:p14="http://schemas.microsoft.com/office/powerpoint/2010/main" val="871838083"/>
              </p:ext>
            </p:extLst>
          </p:nvPr>
        </p:nvGraphicFramePr>
        <p:xfrm>
          <a:off x="6253943" y="2528086"/>
          <a:ext cx="5669211" cy="3188931"/>
        </p:xfrm>
        <a:graphic>
          <a:graphicData uri="http://schemas.openxmlformats.org/presentationml/2006/ole">
            <mc:AlternateContent xmlns:mc="http://schemas.openxmlformats.org/markup-compatibility/2006">
              <mc:Choice xmlns:v="urn:schemas-microsoft-com:vml" Requires="v">
                <p:oleObj spid="_x0000_s7239" name="Acrobat Document" r:id="rId5" imgW="26936652" imgH="15154133" progId="Acrobat.Document.DC">
                  <p:embed/>
                </p:oleObj>
              </mc:Choice>
              <mc:Fallback>
                <p:oleObj name="Acrobat Document" r:id="rId5" imgW="26936652" imgH="15154133" progId="Acrobat.Document.DC">
                  <p:embed/>
                  <p:pic>
                    <p:nvPicPr>
                      <p:cNvPr id="0" name=""/>
                      <p:cNvPicPr/>
                      <p:nvPr/>
                    </p:nvPicPr>
                    <p:blipFill>
                      <a:blip r:embed="rId6"/>
                      <a:stretch>
                        <a:fillRect/>
                      </a:stretch>
                    </p:blipFill>
                    <p:spPr>
                      <a:xfrm>
                        <a:off x="6253943" y="2528086"/>
                        <a:ext cx="5669211" cy="3188931"/>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017E2B91-E5D4-66D1-6676-9D433AF8D338}"/>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მიმდინარე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
        <p:nvSpPr>
          <p:cNvPr id="6" name="Rectangle 5">
            <a:extLst>
              <a:ext uri="{FF2B5EF4-FFF2-40B4-BE49-F238E27FC236}">
                <a16:creationId xmlns:a16="http://schemas.microsoft.com/office/drawing/2014/main" id="{786B80B3-908D-EA04-526F-D4B7CF48DA34}"/>
              </a:ext>
            </a:extLst>
          </p:cNvPr>
          <p:cNvSpPr/>
          <p:nvPr/>
        </p:nvSpPr>
        <p:spPr>
          <a:xfrm>
            <a:off x="0" y="866004"/>
            <a:ext cx="12192000" cy="646331"/>
          </a:xfrm>
          <a:prstGeom prst="rect">
            <a:avLst/>
          </a:prstGeom>
        </p:spPr>
        <p:txBody>
          <a:bodyPr wrap="square">
            <a:spAutoFit/>
          </a:bodyPr>
          <a:lstStyle/>
          <a:p>
            <a:pPr algn="ctr"/>
            <a:r>
              <a:rPr lang="ka-GE" dirty="0">
                <a:latin typeface="ALK Sanet" panose="02000506000000020004" pitchFamily="2" charset="0"/>
              </a:rPr>
              <a:t>2022 წლის ბოლომდე დასრულდება სოფელ თხილნარის მეურნეობაში მინი მოედანთან საზოგადოებრივი გასართობი სკვერის მოწყობა. პროექტის ღირებულება 67 698 ლარი</a:t>
            </a:r>
            <a:endParaRPr lang="en-GB" dirty="0">
              <a:latin typeface="ALK Sanet" panose="02000506000000020004" pitchFamily="2" charset="0"/>
            </a:endParaRPr>
          </a:p>
        </p:txBody>
      </p:sp>
    </p:spTree>
    <p:extLst>
      <p:ext uri="{BB962C8B-B14F-4D97-AF65-F5344CB8AC3E}">
        <p14:creationId xmlns:p14="http://schemas.microsoft.com/office/powerpoint/2010/main" val="25560398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A8D58B-0FEB-45B1-A09F-524EDE0942B5}"/>
              </a:ext>
            </a:extLst>
          </p:cNvPr>
          <p:cNvSpPr>
            <a:spLocks noGrp="1"/>
          </p:cNvSpPr>
          <p:nvPr>
            <p:ph idx="1"/>
          </p:nvPr>
        </p:nvSpPr>
        <p:spPr>
          <a:xfrm>
            <a:off x="1" y="1753387"/>
            <a:ext cx="12191999" cy="5104612"/>
          </a:xfrm>
        </p:spPr>
        <p:txBody>
          <a:bodyPr>
            <a:noAutofit/>
          </a:bodyPr>
          <a:lstStyle/>
          <a:p>
            <a:pPr algn="just" fontAlgn="ctr"/>
            <a:r>
              <a:rPr lang="ka-GE" sz="1600" dirty="0">
                <a:latin typeface="ALK Sanet" panose="02000506000000020004" pitchFamily="2" charset="0"/>
              </a:rPr>
              <a:t>სტიქიური რისკის ზონაში მცხოვრები ოჯახების</a:t>
            </a:r>
            <a:r>
              <a:rPr lang="en-GB" sz="1600" dirty="0">
                <a:latin typeface="ALK Sanet" panose="02000506000000020004" pitchFamily="2" charset="0"/>
              </a:rPr>
              <a:t> </a:t>
            </a:r>
            <a:r>
              <a:rPr lang="ka-GE" sz="1600" dirty="0">
                <a:latin typeface="ALK Sanet" panose="02000506000000020004" pitchFamily="2" charset="0"/>
              </a:rPr>
              <a:t>საცხოვრებელი სახლების მიმართ ფერდსამაგრი ნაგებობების</a:t>
            </a:r>
            <a:r>
              <a:rPr lang="en-GB" sz="1600" dirty="0">
                <a:latin typeface="ALK Sanet" panose="02000506000000020004" pitchFamily="2" charset="0"/>
              </a:rPr>
              <a:t> </a:t>
            </a:r>
            <a:r>
              <a:rPr lang="ka-GE" sz="1600" dirty="0">
                <a:latin typeface="ALK Sanet" panose="02000506000000020004" pitchFamily="2" charset="0"/>
              </a:rPr>
              <a:t>მშენებლობის ხელშეწყობის პროგრამა</a:t>
            </a:r>
            <a:r>
              <a:rPr lang="en-GB" sz="1600" dirty="0">
                <a:latin typeface="ALK Sanet" panose="02000506000000020004" pitchFamily="2" charset="0"/>
              </a:rPr>
              <a:t> - </a:t>
            </a:r>
            <a:r>
              <a:rPr lang="en-US" sz="1600" dirty="0">
                <a:latin typeface="ALK Sanet" panose="02000506000000020004" pitchFamily="2" charset="0"/>
              </a:rPr>
              <a:t>4</a:t>
            </a:r>
            <a:r>
              <a:rPr lang="ka-GE" sz="1600" dirty="0">
                <a:latin typeface="ALK Sanet" panose="02000506000000020004" pitchFamily="2" charset="0"/>
              </a:rPr>
              <a:t> </a:t>
            </a:r>
            <a:r>
              <a:rPr lang="en-US" sz="1600" dirty="0">
                <a:latin typeface="ALK Sanet" panose="02000506000000020004" pitchFamily="2" charset="0"/>
              </a:rPr>
              <a:t>3</a:t>
            </a:r>
            <a:r>
              <a:rPr lang="ka-GE" sz="1600" dirty="0">
                <a:latin typeface="ALK Sanet" panose="02000506000000020004" pitchFamily="2" charset="0"/>
              </a:rPr>
              <a:t>00 000 ლარი</a:t>
            </a:r>
            <a:r>
              <a:rPr lang="en-GB" sz="1600" dirty="0">
                <a:latin typeface="ALK Sanet" panose="02000506000000020004" pitchFamily="2" charset="0"/>
              </a:rPr>
              <a:t>; </a:t>
            </a:r>
          </a:p>
          <a:p>
            <a:pPr algn="just" fontAlgn="ctr"/>
            <a:r>
              <a:rPr lang="ka-GE" sz="1600" dirty="0">
                <a:latin typeface="ALK Sanet" panose="02000506000000020004" pitchFamily="2" charset="0"/>
              </a:rPr>
              <a:t>საცხოვრებელი სახლის სახურავების შეკეთება/გადახურვა (ამხანაგობის მხარდამჭერი პროგრამა)</a:t>
            </a:r>
            <a:r>
              <a:rPr lang="en-GB" sz="1600" dirty="0">
                <a:latin typeface="ALK Sanet" panose="02000506000000020004" pitchFamily="2" charset="0"/>
              </a:rPr>
              <a:t>– </a:t>
            </a:r>
            <a:r>
              <a:rPr lang="ka-GE" sz="1600" dirty="0">
                <a:latin typeface="ALK Sanet" panose="02000506000000020004" pitchFamily="2" charset="0"/>
              </a:rPr>
              <a:t>2</a:t>
            </a:r>
            <a:r>
              <a:rPr lang="en-GB" sz="1600" dirty="0">
                <a:latin typeface="ALK Sanet" panose="02000506000000020004" pitchFamily="2" charset="0"/>
              </a:rPr>
              <a:t>00 000</a:t>
            </a:r>
            <a:r>
              <a:rPr lang="ka-GE" sz="1600" dirty="0">
                <a:latin typeface="ALK Sanet" panose="02000506000000020004" pitchFamily="2" charset="0"/>
              </a:rPr>
              <a:t> ლარი</a:t>
            </a:r>
            <a:r>
              <a:rPr lang="en-GB" sz="1600" dirty="0">
                <a:latin typeface="ALK Sanet" panose="02000506000000020004" pitchFamily="2" charset="0"/>
              </a:rPr>
              <a:t>;</a:t>
            </a:r>
            <a:endParaRPr lang="ka-GE" sz="1600" dirty="0">
              <a:latin typeface="ALK Sanet" panose="02000506000000020004" pitchFamily="2" charset="0"/>
            </a:endParaRPr>
          </a:p>
          <a:p>
            <a:pPr lvl="0" algn="just"/>
            <a:r>
              <a:rPr lang="ka-GE" sz="1600" dirty="0">
                <a:latin typeface="ALK Sanet" panose="02000506000000020004" pitchFamily="2" charset="0"/>
              </a:rPr>
              <a:t>სოფელ კაპრეშუმში სოციალური სახლის მშენებლობა ეკომიგრანტი ოჯახებისა და ავარიულ/ამორტიზირებულ მრავალბინიან საცხოვრებელ სახლებში მცხოვრები მოქალაქეების დასაკმაყოფილებლად - მიმდინარეობს პროექტის დამზადება 90 ბინიან საცხოვრებელ სახლზე (გარდამავალი 2023წ - 2024წ, პროექტის სავარაუდო ღირებულება 12 000 000 ლარი);</a:t>
            </a:r>
          </a:p>
          <a:p>
            <a:pPr algn="just"/>
            <a:r>
              <a:rPr lang="ka-GE" sz="1600" dirty="0">
                <a:latin typeface="ALK Sanet" panose="02000506000000020004" pitchFamily="2" charset="0"/>
              </a:rPr>
              <a:t>სოფელ ერგეში სოციალური სახლის მშენებლობა ეკომიგრანტი ოჯახებისა და ავარიულ/ამორტიზირებულ მრავალბინიან საცხოვრებელ სახლებში მცხოვრები მოქალაქეების დასაკმაყოფილებლად - საპროექტო დოკუმენტაციის შედგენა დაიწყება 2023 წლიდან;</a:t>
            </a:r>
          </a:p>
          <a:p>
            <a:r>
              <a:rPr lang="ka-GE" sz="1600" dirty="0">
                <a:latin typeface="ALK Sanet" panose="02000506000000020004" pitchFamily="2" charset="0"/>
              </a:rPr>
              <a:t>სოფელ ახალსოფლის ცენტრში საბავშვო ბაღის მშენებლობა 150 აღსაზრდელზე - მიმდინარეობს                    პროექტის მზადება ბიუჯეტიდან გამოყოფილია 1 500 000 ლარი;</a:t>
            </a:r>
          </a:p>
          <a:p>
            <a:pPr algn="just" fontAlgn="ctr"/>
            <a:r>
              <a:rPr lang="ka-GE" sz="1600" dirty="0">
                <a:latin typeface="ALK Sanet" panose="02000506000000020004" pitchFamily="2" charset="0"/>
              </a:rPr>
              <a:t>სოფელ განთიადში დაგეგმილია საბავშვო ბაღის მშენებლობა 150 აღსაზრდელზე, მუსიკალურისკოლისა და სკვერის მოწყობა - საპროექტო დოკუმენტაციის შედგენა დაიწყება 2023 წლიდან.</a:t>
            </a:r>
          </a:p>
          <a:p>
            <a:pPr fontAlgn="ctr"/>
            <a:r>
              <a:rPr lang="ka-GE" sz="1600" dirty="0">
                <a:latin typeface="ALK Sanet" panose="02000506000000020004" pitchFamily="2" charset="0"/>
              </a:rPr>
              <a:t>სოფელ ერგეს ცენტრში საბავშვო ბაღის მშენებლობა 150 აღსაზრდელზე - საპროექტო                           დოკუმენტაციის შედგენა დაიწყება 2023 წლიდან.</a:t>
            </a:r>
          </a:p>
          <a:p>
            <a:pPr fontAlgn="ctr"/>
            <a:r>
              <a:rPr lang="ka-GE" sz="1600" dirty="0">
                <a:latin typeface="ALK Sanet" panose="02000506000000020004" pitchFamily="2" charset="0"/>
              </a:rPr>
              <a:t>მონაწილეობითი ბიუჯეტის ფარგლებში გამოყოფილია 60 000 ლარი - გამარჯვებული იდეა: „წარწერა                 მე მიყვარს აჭარისწყალი“, საპროექტო დოკუმენტაცია მომზადდება 2023 წელს;</a:t>
            </a:r>
          </a:p>
        </p:txBody>
      </p:sp>
      <p:pic>
        <p:nvPicPr>
          <p:cNvPr id="6" name="Picture 5">
            <a:extLst>
              <a:ext uri="{FF2B5EF4-FFF2-40B4-BE49-F238E27FC236}">
                <a16:creationId xmlns:a16="http://schemas.microsoft.com/office/drawing/2014/main" id="{DF55821F-475F-4E00-A7D2-34F2C1C03B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3" y="5452533"/>
            <a:ext cx="1405467" cy="1405467"/>
          </a:xfrm>
          <a:prstGeom prst="rect">
            <a:avLst/>
          </a:prstGeom>
        </p:spPr>
      </p:pic>
      <p:sp>
        <p:nvSpPr>
          <p:cNvPr id="8" name="Title 1">
            <a:extLst>
              <a:ext uri="{FF2B5EF4-FFF2-40B4-BE49-F238E27FC236}">
                <a16:creationId xmlns:a16="http://schemas.microsoft.com/office/drawing/2014/main" id="{28A98B1C-211B-4B92-9725-4D4CCB6E34B4}"/>
              </a:ext>
            </a:extLst>
          </p:cNvPr>
          <p:cNvSpPr txBox="1">
            <a:spLocks/>
          </p:cNvSpPr>
          <p:nvPr/>
        </p:nvSpPr>
        <p:spPr>
          <a:xfrm>
            <a:off x="0" y="1"/>
            <a:ext cx="12191999" cy="1753385"/>
          </a:xfrm>
          <a:prstGeom prst="rect">
            <a:avLst/>
          </a:prstGeom>
        </p:spPr>
        <p:txBody>
          <a:bodyPr vert="horz" lIns="91440" tIns="45720" rIns="91440" bIns="45720" rtlCol="0" anchor="b">
            <a:normAutofit fontScale="4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6600" dirty="0">
                <a:solidFill>
                  <a:schemeClr val="tx2"/>
                </a:solidFill>
                <a:latin typeface="ALK Sanet" panose="02000506000000020004" pitchFamily="2" charset="0"/>
              </a:rPr>
              <a:t>ხელვაჩაურის მუნიციპალიტეტის მერიის </a:t>
            </a:r>
          </a:p>
          <a:p>
            <a:r>
              <a:rPr lang="ka-GE" sz="6600" dirty="0">
                <a:solidFill>
                  <a:schemeClr val="tx2"/>
                </a:solidFill>
                <a:latin typeface="ALK Sanet" panose="02000506000000020004" pitchFamily="2" charset="0"/>
              </a:rPr>
              <a:t>2022 წლის ანგარიში </a:t>
            </a:r>
          </a:p>
          <a:p>
            <a:endParaRPr lang="ka-GE" sz="3600" dirty="0">
              <a:solidFill>
                <a:schemeClr val="tx2"/>
              </a:solidFill>
              <a:latin typeface="BPG ExtraSquare Mtavruli" panose="02060504020202060204" pitchFamily="18" charset="0"/>
            </a:endParaRPr>
          </a:p>
          <a:p>
            <a:r>
              <a:rPr lang="ka-GE" sz="5700" dirty="0">
                <a:solidFill>
                  <a:schemeClr val="bg1"/>
                </a:solidFill>
                <a:highlight>
                  <a:srgbClr val="008080"/>
                </a:highlight>
                <a:latin typeface="ALK Sanet" panose="02000506000000020004" pitchFamily="2" charset="0"/>
              </a:rPr>
              <a:t>ხელვაჩაურის მუნიციპალიტეტში 2023 წელს</a:t>
            </a:r>
            <a:r>
              <a:rPr lang="en-GB" sz="5700" dirty="0">
                <a:solidFill>
                  <a:schemeClr val="bg1"/>
                </a:solidFill>
                <a:highlight>
                  <a:srgbClr val="008080"/>
                </a:highlight>
                <a:latin typeface="ALK Sanet" panose="02000506000000020004" pitchFamily="2" charset="0"/>
              </a:rPr>
              <a:t> </a:t>
            </a:r>
            <a:r>
              <a:rPr lang="ka-GE" sz="5700" dirty="0">
                <a:solidFill>
                  <a:schemeClr val="bg1"/>
                </a:solidFill>
                <a:highlight>
                  <a:srgbClr val="008080"/>
                </a:highlight>
                <a:latin typeface="ALK Sanet" panose="02000506000000020004" pitchFamily="2" charset="0"/>
              </a:rPr>
              <a:t>განსახორციელებელი კაპიტალური ღონისძიებები</a:t>
            </a:r>
            <a:r>
              <a:rPr lang="en-GB" sz="5700" dirty="0">
                <a:solidFill>
                  <a:schemeClr val="bg1"/>
                </a:solidFill>
                <a:highlight>
                  <a:srgbClr val="008080"/>
                </a:highlight>
                <a:latin typeface="ALK Sanet" panose="02000506000000020004" pitchFamily="2" charset="0"/>
              </a:rPr>
              <a:t> </a:t>
            </a:r>
            <a:r>
              <a:rPr lang="ka-GE" sz="5700" dirty="0">
                <a:solidFill>
                  <a:schemeClr val="bg1"/>
                </a:solidFill>
                <a:highlight>
                  <a:srgbClr val="008080"/>
                </a:highlight>
                <a:latin typeface="ALK Sanet" panose="02000506000000020004" pitchFamily="2" charset="0"/>
              </a:rPr>
              <a:t>შეადგენს </a:t>
            </a:r>
            <a:r>
              <a:rPr lang="ka-GE" altLang="en-US" sz="5700" b="1" dirty="0">
                <a:solidFill>
                  <a:schemeClr val="bg1"/>
                </a:solidFill>
                <a:highlight>
                  <a:srgbClr val="008080"/>
                </a:highlight>
                <a:latin typeface="ALK Sanet" panose="02000506000000020004" pitchFamily="2" charset="0"/>
              </a:rPr>
              <a:t>15 032 744 </a:t>
            </a:r>
            <a:r>
              <a:rPr lang="en-GB" altLang="en-US" sz="5700" b="1" dirty="0">
                <a:solidFill>
                  <a:schemeClr val="bg1"/>
                </a:solidFill>
                <a:highlight>
                  <a:srgbClr val="008080"/>
                </a:highlight>
                <a:latin typeface="ALK Sanet" panose="02000506000000020004" pitchFamily="2" charset="0"/>
              </a:rPr>
              <a:t> </a:t>
            </a:r>
            <a:r>
              <a:rPr lang="ka-GE" sz="5700" dirty="0">
                <a:solidFill>
                  <a:schemeClr val="bg1"/>
                </a:solidFill>
                <a:highlight>
                  <a:srgbClr val="008080"/>
                </a:highlight>
                <a:latin typeface="ALK Sanet" panose="02000506000000020004" pitchFamily="2" charset="0"/>
              </a:rPr>
              <a:t>ლარს</a:t>
            </a:r>
            <a:endParaRPr lang="en-GB" sz="57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42023287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66166A78-BC8C-4FD2-B117-F21183C4E42B}"/>
              </a:ext>
            </a:extLst>
          </p:cNvPr>
          <p:cNvSpPr>
            <a:spLocks noGrp="1"/>
          </p:cNvSpPr>
          <p:nvPr>
            <p:ph idx="1"/>
          </p:nvPr>
        </p:nvSpPr>
        <p:spPr>
          <a:xfrm>
            <a:off x="0" y="1753387"/>
            <a:ext cx="12192000" cy="5104614"/>
          </a:xfrm>
        </p:spPr>
        <p:txBody>
          <a:bodyPr>
            <a:noAutofit/>
          </a:bodyPr>
          <a:lstStyle/>
          <a:p>
            <a:pPr algn="just" fontAlgn="ctr"/>
            <a:r>
              <a:rPr lang="ka-GE" sz="1600" dirty="0">
                <a:latin typeface="ALK Sanet" panose="02000506000000020004" pitchFamily="2" charset="0"/>
              </a:rPr>
              <a:t>შიდა სასოფლო გზების რეაბილიტაცია</a:t>
            </a:r>
            <a:r>
              <a:rPr lang="en-GB" sz="1600" dirty="0">
                <a:latin typeface="ALK Sanet" panose="02000506000000020004" pitchFamily="2" charset="0"/>
              </a:rPr>
              <a:t> - </a:t>
            </a:r>
            <a:r>
              <a:rPr lang="ka-GE" sz="1600" dirty="0">
                <a:latin typeface="ALK Sanet" panose="02000506000000020004" pitchFamily="2" charset="0"/>
              </a:rPr>
              <a:t>1 000 000 ლარი</a:t>
            </a:r>
            <a:r>
              <a:rPr lang="en-GB" sz="1600" dirty="0">
                <a:latin typeface="ALK Sanet" panose="02000506000000020004" pitchFamily="2" charset="0"/>
              </a:rPr>
              <a:t>;</a:t>
            </a:r>
            <a:endParaRPr lang="ka-GE" sz="1600" dirty="0">
              <a:latin typeface="ALK Sanet" panose="02000506000000020004" pitchFamily="2" charset="0"/>
            </a:endParaRPr>
          </a:p>
          <a:p>
            <a:pPr algn="just" fontAlgn="ctr"/>
            <a:r>
              <a:rPr lang="ka-GE" sz="1600" dirty="0">
                <a:latin typeface="ALK Sanet" panose="02000506000000020004" pitchFamily="2" charset="0"/>
              </a:rPr>
              <a:t>სოფელ შუა მახინჯაურის დაწყებითი სკოლის რეაბილიტაცია - პროექტი მომზადებულია, ღირებულება 61 152 ლ;</a:t>
            </a:r>
          </a:p>
          <a:p>
            <a:pPr lvl="0"/>
            <a:r>
              <a:rPr lang="ka-GE" sz="1600" dirty="0">
                <a:latin typeface="ALK Sanet" panose="02000506000000020004" pitchFamily="2" charset="0"/>
              </a:rPr>
              <a:t>სოფელ მასაურას დაწყებითი სკოლის რეაბილიტაცია და მიმდებარე ტერიტორიის კეთილმოწყობა - პროექტი მომზადებულია, ღირებულება 552 104 ლარი;</a:t>
            </a:r>
          </a:p>
          <a:p>
            <a:pPr algn="just"/>
            <a:r>
              <a:rPr lang="ka-GE" sz="1600" dirty="0">
                <a:latin typeface="ALK Sanet" panose="02000506000000020004" pitchFamily="2" charset="0"/>
              </a:rPr>
              <a:t>სოფელ მაღლაკონში საფეხბურთო სტადიონის რეაბილიტაცია - პროექტი მომზადებულია, ღირებულება 111 517 ლ;</a:t>
            </a:r>
            <a:endParaRPr lang="en-GB" sz="1600" dirty="0">
              <a:latin typeface="ALK Sanet" panose="02000506000000020004" pitchFamily="2" charset="0"/>
            </a:endParaRPr>
          </a:p>
          <a:p>
            <a:pPr algn="just"/>
            <a:r>
              <a:rPr lang="ka-GE" sz="1600" dirty="0">
                <a:latin typeface="ALK Sanet" panose="02000506000000020004" pitchFamily="2" charset="0"/>
              </a:rPr>
              <a:t>სოფელ ქედქედში არსებული საფეხბურთო სტადიონის რეაბილიტაცია და ხელოვნური საფარით მოწყობა - საპროექტო დოკუმენტაციის შედგენა დაიწყება 2023 წლიდან;</a:t>
            </a:r>
            <a:endParaRPr lang="en-GB" sz="1600" dirty="0">
              <a:latin typeface="ALK Sanet" panose="02000506000000020004" pitchFamily="2" charset="0"/>
            </a:endParaRPr>
          </a:p>
          <a:p>
            <a:r>
              <a:rPr lang="ka-GE" sz="1600" dirty="0">
                <a:latin typeface="ALK Sanet" panose="02000506000000020004" pitchFamily="2" charset="0"/>
              </a:rPr>
              <a:t>სოფელ კირნათის ცენტრში სკვერის მოწყობა - ბიუჯეტში გამოყოფილია 1 500 000 ლარი;</a:t>
            </a:r>
            <a:endParaRPr lang="en-GB" sz="1600" dirty="0">
              <a:latin typeface="ALK Sanet" panose="02000506000000020004" pitchFamily="2" charset="0"/>
            </a:endParaRPr>
          </a:p>
          <a:p>
            <a:r>
              <a:rPr lang="ka-GE" sz="1600" dirty="0">
                <a:latin typeface="ALK Sanet" panose="02000506000000020004" pitchFamily="2" charset="0"/>
              </a:rPr>
              <a:t>სოფელ თხილნარის ცენტრში  სკვერის მოწყობა - მიმდინარეობს პროექტის მზადება;</a:t>
            </a:r>
            <a:endParaRPr lang="en-GB" sz="1600" dirty="0">
              <a:latin typeface="ALK Sanet" panose="02000506000000020004" pitchFamily="2" charset="0"/>
            </a:endParaRPr>
          </a:p>
          <a:p>
            <a:pPr algn="just"/>
            <a:r>
              <a:rPr lang="ka-GE" sz="1600" dirty="0">
                <a:latin typeface="ALK Sanet" panose="02000506000000020004" pitchFamily="2" charset="0"/>
              </a:rPr>
              <a:t>სოფელ სიმონეთში სკვერის და სტადიონის მოწყობა - მიმდინარეობს პროექტის მზადება;</a:t>
            </a:r>
            <a:endParaRPr lang="en-GB" sz="1600" dirty="0">
              <a:latin typeface="ALK Sanet" panose="02000506000000020004" pitchFamily="2" charset="0"/>
            </a:endParaRPr>
          </a:p>
          <a:p>
            <a:pPr algn="just"/>
            <a:r>
              <a:rPr lang="ka-GE" sz="1600" dirty="0">
                <a:latin typeface="ALK Sanet" panose="02000506000000020004" pitchFamily="2" charset="0"/>
              </a:rPr>
              <a:t>სოფელ მახო-სიმონეთი სასმელი წყლის რეზერვუარისა და მაგისტრალის მოწყობა - საპროექტო ღირებულება შეადგენს 209 997 ლარს;</a:t>
            </a:r>
          </a:p>
          <a:p>
            <a:pPr algn="just"/>
            <a:r>
              <a:rPr lang="ka-GE" sz="1600" dirty="0">
                <a:latin typeface="ALK Sanet" panose="02000506000000020004" pitchFamily="2" charset="0"/>
              </a:rPr>
              <a:t>სოფელ მასაურაში სასმელი წყლის რეზერვუარისა და მაგისტრალის მოწყობა - საპროექტო ღირებულება შეადგენს 537 840 ლარს;</a:t>
            </a:r>
          </a:p>
          <a:p>
            <a:r>
              <a:rPr lang="ka-GE" sz="1600" dirty="0">
                <a:latin typeface="ALK Sanet" panose="02000506000000020004" pitchFamily="2" charset="0"/>
              </a:rPr>
              <a:t>მიმდინარეობს სოფელ ახალსოფელში ახალი სპორტული კომპლექსის მშენებლობისა და კლუბ               მაჭახელას სტადიონის, შენობის სარეაბილიტაციო სამუშაოების საპროექტო დოკუმენტაციის                  მომზადება, რომელიც ფინანსდება აჭარის ავტონომიური რესპუბლიკის 2023 წლის ბიუჯეტიდან.</a:t>
            </a:r>
          </a:p>
        </p:txBody>
      </p:sp>
      <p:pic>
        <p:nvPicPr>
          <p:cNvPr id="7" name="Picture 6">
            <a:extLst>
              <a:ext uri="{FF2B5EF4-FFF2-40B4-BE49-F238E27FC236}">
                <a16:creationId xmlns:a16="http://schemas.microsoft.com/office/drawing/2014/main" id="{8E1CCE57-F72E-41CB-8A3F-BD8C8CE78C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6533" y="5452533"/>
            <a:ext cx="1405467" cy="1405467"/>
          </a:xfrm>
          <a:prstGeom prst="rect">
            <a:avLst/>
          </a:prstGeom>
        </p:spPr>
      </p:pic>
      <p:sp>
        <p:nvSpPr>
          <p:cNvPr id="8" name="Title 1">
            <a:extLst>
              <a:ext uri="{FF2B5EF4-FFF2-40B4-BE49-F238E27FC236}">
                <a16:creationId xmlns:a16="http://schemas.microsoft.com/office/drawing/2014/main" id="{56F88A38-FD27-4E6B-A090-99E8A3FD6041}"/>
              </a:ext>
            </a:extLst>
          </p:cNvPr>
          <p:cNvSpPr txBox="1">
            <a:spLocks/>
          </p:cNvSpPr>
          <p:nvPr/>
        </p:nvSpPr>
        <p:spPr>
          <a:xfrm>
            <a:off x="0" y="1"/>
            <a:ext cx="12191999" cy="1753385"/>
          </a:xfrm>
          <a:prstGeom prst="rect">
            <a:avLst/>
          </a:prstGeom>
        </p:spPr>
        <p:txBody>
          <a:bodyPr vert="horz" lIns="91440" tIns="45720" rIns="91440" bIns="45720" rtlCol="0" anchor="b">
            <a:normAutofit fontScale="4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ka-GE" sz="6600" dirty="0">
                <a:solidFill>
                  <a:schemeClr val="tx2"/>
                </a:solidFill>
                <a:latin typeface="ALK Sanet" panose="02000506000000020004" pitchFamily="2" charset="0"/>
              </a:rPr>
              <a:t>ხელვაჩაურის მუნიციპალიტეტის მერიის </a:t>
            </a:r>
          </a:p>
          <a:p>
            <a:r>
              <a:rPr lang="ka-GE" sz="6600" dirty="0">
                <a:solidFill>
                  <a:schemeClr val="tx2"/>
                </a:solidFill>
                <a:latin typeface="ALK Sanet" panose="02000506000000020004" pitchFamily="2" charset="0"/>
              </a:rPr>
              <a:t>2022 წლის ანგარიში </a:t>
            </a:r>
          </a:p>
          <a:p>
            <a:endParaRPr lang="ka-GE" sz="3600" dirty="0">
              <a:solidFill>
                <a:schemeClr val="tx2"/>
              </a:solidFill>
              <a:latin typeface="BPG ExtraSquare Mtavruli" panose="02060504020202060204" pitchFamily="18" charset="0"/>
            </a:endParaRPr>
          </a:p>
          <a:p>
            <a:r>
              <a:rPr lang="ka-GE" sz="5700" dirty="0">
                <a:solidFill>
                  <a:schemeClr val="bg1"/>
                </a:solidFill>
                <a:highlight>
                  <a:srgbClr val="008080"/>
                </a:highlight>
                <a:latin typeface="ALK Sanet" panose="02000506000000020004" pitchFamily="2" charset="0"/>
              </a:rPr>
              <a:t>ხელვაჩაურის მუნიციპალიტეტში 2023 წელს</a:t>
            </a:r>
            <a:r>
              <a:rPr lang="en-GB" sz="5700" dirty="0">
                <a:solidFill>
                  <a:schemeClr val="bg1"/>
                </a:solidFill>
                <a:highlight>
                  <a:srgbClr val="008080"/>
                </a:highlight>
                <a:latin typeface="ALK Sanet" panose="02000506000000020004" pitchFamily="2" charset="0"/>
              </a:rPr>
              <a:t> </a:t>
            </a:r>
            <a:r>
              <a:rPr lang="ka-GE" sz="5700" dirty="0">
                <a:solidFill>
                  <a:schemeClr val="bg1"/>
                </a:solidFill>
                <a:highlight>
                  <a:srgbClr val="008080"/>
                </a:highlight>
                <a:latin typeface="ALK Sanet" panose="02000506000000020004" pitchFamily="2" charset="0"/>
              </a:rPr>
              <a:t>განსახორციელებელი კაპიტალური ღონისძიებები</a:t>
            </a:r>
            <a:r>
              <a:rPr lang="en-GB" sz="5700" dirty="0">
                <a:solidFill>
                  <a:schemeClr val="bg1"/>
                </a:solidFill>
                <a:highlight>
                  <a:srgbClr val="008080"/>
                </a:highlight>
                <a:latin typeface="ALK Sanet" panose="02000506000000020004" pitchFamily="2" charset="0"/>
              </a:rPr>
              <a:t> </a:t>
            </a:r>
            <a:r>
              <a:rPr lang="ka-GE" sz="5700" dirty="0">
                <a:solidFill>
                  <a:schemeClr val="bg1"/>
                </a:solidFill>
                <a:highlight>
                  <a:srgbClr val="008080"/>
                </a:highlight>
                <a:latin typeface="ALK Sanet" panose="02000506000000020004" pitchFamily="2" charset="0"/>
              </a:rPr>
              <a:t>შეადგენს </a:t>
            </a:r>
            <a:r>
              <a:rPr lang="ka-GE" altLang="en-US" sz="5700" b="1" dirty="0">
                <a:solidFill>
                  <a:schemeClr val="bg1"/>
                </a:solidFill>
                <a:highlight>
                  <a:srgbClr val="008080"/>
                </a:highlight>
                <a:latin typeface="ALK Sanet" panose="02000506000000020004" pitchFamily="2" charset="0"/>
              </a:rPr>
              <a:t>15 032 744 </a:t>
            </a:r>
            <a:r>
              <a:rPr lang="en-GB" altLang="en-US" sz="5700" b="1" dirty="0">
                <a:solidFill>
                  <a:schemeClr val="bg1"/>
                </a:solidFill>
                <a:highlight>
                  <a:srgbClr val="008080"/>
                </a:highlight>
                <a:latin typeface="ALK Sanet" panose="02000506000000020004" pitchFamily="2" charset="0"/>
              </a:rPr>
              <a:t> </a:t>
            </a:r>
            <a:r>
              <a:rPr lang="ka-GE" sz="5700" dirty="0">
                <a:solidFill>
                  <a:schemeClr val="bg1"/>
                </a:solidFill>
                <a:highlight>
                  <a:srgbClr val="008080"/>
                </a:highlight>
                <a:latin typeface="ALK Sanet" panose="02000506000000020004" pitchFamily="2" charset="0"/>
              </a:rPr>
              <a:t>ლარს</a:t>
            </a:r>
            <a:endParaRPr lang="en-GB" sz="57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693904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95FE854-F3D7-4C86-A30A-C7F470D6AB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1" y="1321858"/>
            <a:ext cx="4699937" cy="2643715"/>
          </a:xfrm>
          <a:prstGeom prst="rect">
            <a:avLst/>
          </a:prstGeom>
        </p:spPr>
      </p:pic>
      <p:pic>
        <p:nvPicPr>
          <p:cNvPr id="7" name="Picture 6">
            <a:extLst>
              <a:ext uri="{FF2B5EF4-FFF2-40B4-BE49-F238E27FC236}">
                <a16:creationId xmlns:a16="http://schemas.microsoft.com/office/drawing/2014/main" id="{80CFA5A1-36D9-4236-AE19-505BE1710F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2796" y="1352009"/>
            <a:ext cx="4699937" cy="2643714"/>
          </a:xfrm>
          <a:prstGeom prst="rect">
            <a:avLst/>
          </a:prstGeom>
        </p:spPr>
      </p:pic>
      <p:pic>
        <p:nvPicPr>
          <p:cNvPr id="9" name="Picture 8">
            <a:extLst>
              <a:ext uri="{FF2B5EF4-FFF2-40B4-BE49-F238E27FC236}">
                <a16:creationId xmlns:a16="http://schemas.microsoft.com/office/drawing/2014/main" id="{D4FF83E9-725D-4381-B591-1C7B794154B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5999" y="4214284"/>
            <a:ext cx="4699939" cy="2643716"/>
          </a:xfrm>
          <a:prstGeom prst="rect">
            <a:avLst/>
          </a:prstGeom>
        </p:spPr>
      </p:pic>
      <p:pic>
        <p:nvPicPr>
          <p:cNvPr id="11" name="Picture 10">
            <a:extLst>
              <a:ext uri="{FF2B5EF4-FFF2-40B4-BE49-F238E27FC236}">
                <a16:creationId xmlns:a16="http://schemas.microsoft.com/office/drawing/2014/main" id="{1BB5A0F4-C73B-4398-A551-8496ED7EEAC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2797" y="4214285"/>
            <a:ext cx="4699936" cy="2643714"/>
          </a:xfrm>
          <a:prstGeom prst="rect">
            <a:avLst/>
          </a:prstGeom>
        </p:spPr>
      </p:pic>
      <p:sp>
        <p:nvSpPr>
          <p:cNvPr id="2" name="Rectangle 1">
            <a:extLst>
              <a:ext uri="{FF2B5EF4-FFF2-40B4-BE49-F238E27FC236}">
                <a16:creationId xmlns:a16="http://schemas.microsoft.com/office/drawing/2014/main" id="{79938C9B-3984-4C6C-A309-B288361D2E94}"/>
              </a:ext>
            </a:extLst>
          </p:cNvPr>
          <p:cNvSpPr/>
          <p:nvPr/>
        </p:nvSpPr>
        <p:spPr>
          <a:xfrm>
            <a:off x="0" y="705678"/>
            <a:ext cx="12192000" cy="646331"/>
          </a:xfrm>
          <a:prstGeom prst="rect">
            <a:avLst/>
          </a:prstGeom>
        </p:spPr>
        <p:txBody>
          <a:bodyPr wrap="square">
            <a:spAutoFit/>
          </a:bodyPr>
          <a:lstStyle/>
          <a:p>
            <a:pPr algn="ctr"/>
            <a:r>
              <a:rPr lang="ka-GE" dirty="0">
                <a:latin typeface="ALK Sanet" panose="02000506000000020004" pitchFamily="2" charset="0"/>
              </a:rPr>
              <a:t>დაგეგმილია სოფელ ახალსოფლის ცენტრში საბავშვო ბაღის მშენებლობა 150 აღსაზრდელზე. </a:t>
            </a:r>
          </a:p>
          <a:p>
            <a:pPr algn="ctr"/>
            <a:r>
              <a:rPr lang="ka-GE" dirty="0">
                <a:latin typeface="ALK Sanet" panose="02000506000000020004" pitchFamily="2" charset="0"/>
              </a:rPr>
              <a:t>ბიუჯეტიდან გამოყოფილია 1 500 000 ლარი.</a:t>
            </a:r>
          </a:p>
        </p:txBody>
      </p:sp>
      <p:sp>
        <p:nvSpPr>
          <p:cNvPr id="10" name="Title 1">
            <a:extLst>
              <a:ext uri="{FF2B5EF4-FFF2-40B4-BE49-F238E27FC236}">
                <a16:creationId xmlns:a16="http://schemas.microsoft.com/office/drawing/2014/main" id="{EA30635F-5698-4478-8076-8AD9FEE52E82}"/>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დაგეგმილი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24429354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EED5E-984F-421A-9037-B3EAEC5AFF6A}"/>
              </a:ext>
            </a:extLst>
          </p:cNvPr>
          <p:cNvSpPr>
            <a:spLocks noGrp="1"/>
          </p:cNvSpPr>
          <p:nvPr>
            <p:ph type="title"/>
          </p:nvPr>
        </p:nvSpPr>
        <p:spPr>
          <a:xfrm>
            <a:off x="-1817" y="809760"/>
            <a:ext cx="12192000" cy="666038"/>
          </a:xfrm>
        </p:spPr>
        <p:txBody>
          <a:bodyPr>
            <a:noAutofit/>
          </a:bodyPr>
          <a:lstStyle/>
          <a:p>
            <a:pPr algn="ctr"/>
            <a:r>
              <a:rPr lang="ka-GE" sz="1800" dirty="0">
                <a:latin typeface="ALK Sanet" panose="02000506000000020004" pitchFamily="2" charset="0"/>
              </a:rPr>
              <a:t>სოფელ მასაურას დაწყებითი სკოლის რეაბილიტაცია და მიმდებარე ტერიტორიის კეთილმოწყობა. </a:t>
            </a:r>
            <a:br>
              <a:rPr lang="ka-GE" sz="1800" dirty="0">
                <a:latin typeface="ALK Sanet" panose="02000506000000020004" pitchFamily="2" charset="0"/>
              </a:rPr>
            </a:br>
            <a:r>
              <a:rPr lang="ka-GE" sz="1800" dirty="0">
                <a:latin typeface="ALK Sanet" panose="02000506000000020004" pitchFamily="2" charset="0"/>
              </a:rPr>
              <a:t>საპროექტო ღირებულება 552 104 ლარი.</a:t>
            </a:r>
            <a:br>
              <a:rPr lang="ka-GE" sz="1800" dirty="0">
                <a:latin typeface="ALK Sanet" panose="02000506000000020004" pitchFamily="2" charset="0"/>
              </a:rPr>
            </a:br>
            <a:endParaRPr lang="en-GB" sz="1800" dirty="0">
              <a:latin typeface="ALK Sanet" panose="02000506000000020004" pitchFamily="2" charset="0"/>
            </a:endParaRPr>
          </a:p>
        </p:txBody>
      </p:sp>
      <p:pic>
        <p:nvPicPr>
          <p:cNvPr id="4" name="Picture 3">
            <a:extLst>
              <a:ext uri="{FF2B5EF4-FFF2-40B4-BE49-F238E27FC236}">
                <a16:creationId xmlns:a16="http://schemas.microsoft.com/office/drawing/2014/main" id="{28592600-6D3D-4C3F-B420-F91A73F1AA28}"/>
              </a:ext>
            </a:extLst>
          </p:cNvPr>
          <p:cNvPicPr>
            <a:picLocks noChangeAspect="1"/>
          </p:cNvPicPr>
          <p:nvPr/>
        </p:nvPicPr>
        <p:blipFill rotWithShape="1">
          <a:blip r:embed="rId2">
            <a:extLst>
              <a:ext uri="{28A0092B-C50C-407E-A947-70E740481C1C}">
                <a14:useLocalDpi xmlns:a14="http://schemas.microsoft.com/office/drawing/2010/main" val="0"/>
              </a:ext>
            </a:extLst>
          </a:blip>
          <a:srcRect l="4326" t="10000" r="4064" b="17901"/>
          <a:stretch/>
        </p:blipFill>
        <p:spPr>
          <a:xfrm>
            <a:off x="225212" y="4234281"/>
            <a:ext cx="3817238" cy="2125134"/>
          </a:xfrm>
          <a:prstGeom prst="rect">
            <a:avLst/>
          </a:prstGeom>
        </p:spPr>
      </p:pic>
      <p:pic>
        <p:nvPicPr>
          <p:cNvPr id="7" name="Picture 6">
            <a:extLst>
              <a:ext uri="{FF2B5EF4-FFF2-40B4-BE49-F238E27FC236}">
                <a16:creationId xmlns:a16="http://schemas.microsoft.com/office/drawing/2014/main" id="{DB38F750-BB23-4C8A-9D4C-52D5C15B86F5}"/>
              </a:ext>
            </a:extLst>
          </p:cNvPr>
          <p:cNvPicPr>
            <a:picLocks noChangeAspect="1"/>
          </p:cNvPicPr>
          <p:nvPr/>
        </p:nvPicPr>
        <p:blipFill rotWithShape="1">
          <a:blip r:embed="rId3">
            <a:extLst>
              <a:ext uri="{28A0092B-C50C-407E-A947-70E740481C1C}">
                <a14:useLocalDpi xmlns:a14="http://schemas.microsoft.com/office/drawing/2010/main" val="0"/>
              </a:ext>
            </a:extLst>
          </a:blip>
          <a:srcRect l="4850" t="11358" r="3801" b="16542"/>
          <a:stretch/>
        </p:blipFill>
        <p:spPr>
          <a:xfrm>
            <a:off x="246270" y="1690688"/>
            <a:ext cx="3796179" cy="2119473"/>
          </a:xfrm>
          <a:prstGeom prst="rect">
            <a:avLst/>
          </a:prstGeom>
        </p:spPr>
      </p:pic>
      <p:pic>
        <p:nvPicPr>
          <p:cNvPr id="9" name="Picture 8">
            <a:extLst>
              <a:ext uri="{FF2B5EF4-FFF2-40B4-BE49-F238E27FC236}">
                <a16:creationId xmlns:a16="http://schemas.microsoft.com/office/drawing/2014/main" id="{625A6B57-8E71-4F9B-A6C5-033067F926D1}"/>
              </a:ext>
            </a:extLst>
          </p:cNvPr>
          <p:cNvPicPr>
            <a:picLocks noChangeAspect="1"/>
          </p:cNvPicPr>
          <p:nvPr/>
        </p:nvPicPr>
        <p:blipFill rotWithShape="1">
          <a:blip r:embed="rId4">
            <a:extLst>
              <a:ext uri="{28A0092B-C50C-407E-A947-70E740481C1C}">
                <a14:useLocalDpi xmlns:a14="http://schemas.microsoft.com/office/drawing/2010/main" val="0"/>
              </a:ext>
            </a:extLst>
          </a:blip>
          <a:srcRect l="3977" t="11481" r="4588" b="16297"/>
          <a:stretch/>
        </p:blipFill>
        <p:spPr>
          <a:xfrm>
            <a:off x="8145918" y="4234281"/>
            <a:ext cx="3803445" cy="2125134"/>
          </a:xfrm>
          <a:prstGeom prst="rect">
            <a:avLst/>
          </a:prstGeom>
        </p:spPr>
      </p:pic>
      <p:pic>
        <p:nvPicPr>
          <p:cNvPr id="11" name="Picture 10">
            <a:extLst>
              <a:ext uri="{FF2B5EF4-FFF2-40B4-BE49-F238E27FC236}">
                <a16:creationId xmlns:a16="http://schemas.microsoft.com/office/drawing/2014/main" id="{3F2F7E11-60AE-49C8-AB5E-17A93D5D7543}"/>
              </a:ext>
            </a:extLst>
          </p:cNvPr>
          <p:cNvPicPr>
            <a:picLocks noChangeAspect="1"/>
          </p:cNvPicPr>
          <p:nvPr/>
        </p:nvPicPr>
        <p:blipFill rotWithShape="1">
          <a:blip r:embed="rId5">
            <a:extLst>
              <a:ext uri="{28A0092B-C50C-407E-A947-70E740481C1C}">
                <a14:useLocalDpi xmlns:a14="http://schemas.microsoft.com/office/drawing/2010/main" val="0"/>
              </a:ext>
            </a:extLst>
          </a:blip>
          <a:srcRect l="3977" t="16543" r="4675" b="16667"/>
          <a:stretch/>
        </p:blipFill>
        <p:spPr>
          <a:xfrm>
            <a:off x="4317232" y="4234281"/>
            <a:ext cx="3553903" cy="2125134"/>
          </a:xfrm>
          <a:prstGeom prst="rect">
            <a:avLst/>
          </a:prstGeom>
        </p:spPr>
      </p:pic>
      <p:pic>
        <p:nvPicPr>
          <p:cNvPr id="15" name="Picture 14">
            <a:extLst>
              <a:ext uri="{FF2B5EF4-FFF2-40B4-BE49-F238E27FC236}">
                <a16:creationId xmlns:a16="http://schemas.microsoft.com/office/drawing/2014/main" id="{B15A7B2C-A62E-4BA1-A65F-F59BA5B9690A}"/>
              </a:ext>
            </a:extLst>
          </p:cNvPr>
          <p:cNvPicPr>
            <a:picLocks noChangeAspect="1"/>
          </p:cNvPicPr>
          <p:nvPr/>
        </p:nvPicPr>
        <p:blipFill rotWithShape="1">
          <a:blip r:embed="rId6">
            <a:extLst>
              <a:ext uri="{28A0092B-C50C-407E-A947-70E740481C1C}">
                <a14:useLocalDpi xmlns:a14="http://schemas.microsoft.com/office/drawing/2010/main" val="0"/>
              </a:ext>
            </a:extLst>
          </a:blip>
          <a:srcRect l="4152" t="11605" r="4588" b="16173"/>
          <a:stretch/>
        </p:blipFill>
        <p:spPr>
          <a:xfrm>
            <a:off x="8149551" y="1687858"/>
            <a:ext cx="3796179" cy="2125134"/>
          </a:xfrm>
          <a:prstGeom prst="rect">
            <a:avLst/>
          </a:prstGeom>
        </p:spPr>
      </p:pic>
      <p:pic>
        <p:nvPicPr>
          <p:cNvPr id="17" name="Picture 16">
            <a:extLst>
              <a:ext uri="{FF2B5EF4-FFF2-40B4-BE49-F238E27FC236}">
                <a16:creationId xmlns:a16="http://schemas.microsoft.com/office/drawing/2014/main" id="{8A1B6FA1-7D6A-45A0-A2AE-D776BE360EF2}"/>
              </a:ext>
            </a:extLst>
          </p:cNvPr>
          <p:cNvPicPr>
            <a:picLocks noChangeAspect="1"/>
          </p:cNvPicPr>
          <p:nvPr/>
        </p:nvPicPr>
        <p:blipFill rotWithShape="1">
          <a:blip r:embed="rId7">
            <a:extLst>
              <a:ext uri="{28A0092B-C50C-407E-A947-70E740481C1C}">
                <a14:useLocalDpi xmlns:a14="http://schemas.microsoft.com/office/drawing/2010/main" val="0"/>
              </a:ext>
            </a:extLst>
          </a:blip>
          <a:srcRect l="5113" t="11358" r="4152" b="16173"/>
          <a:stretch/>
        </p:blipFill>
        <p:spPr>
          <a:xfrm>
            <a:off x="4317232" y="1680015"/>
            <a:ext cx="3553903" cy="2130146"/>
          </a:xfrm>
          <a:prstGeom prst="rect">
            <a:avLst/>
          </a:prstGeom>
        </p:spPr>
      </p:pic>
      <p:sp>
        <p:nvSpPr>
          <p:cNvPr id="18" name="Title 1">
            <a:extLst>
              <a:ext uri="{FF2B5EF4-FFF2-40B4-BE49-F238E27FC236}">
                <a16:creationId xmlns:a16="http://schemas.microsoft.com/office/drawing/2014/main" id="{EFCA69E5-D810-4B92-AE1D-0F873264D33D}"/>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დაგეგმილი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132524426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5E22B-37A6-4788-AA17-2ABCEECE8114}"/>
              </a:ext>
            </a:extLst>
          </p:cNvPr>
          <p:cNvSpPr>
            <a:spLocks noGrp="1"/>
          </p:cNvSpPr>
          <p:nvPr>
            <p:ph type="title"/>
          </p:nvPr>
        </p:nvSpPr>
        <p:spPr>
          <a:xfrm>
            <a:off x="0" y="733256"/>
            <a:ext cx="12192000" cy="364745"/>
          </a:xfrm>
        </p:spPr>
        <p:txBody>
          <a:bodyPr>
            <a:noAutofit/>
          </a:bodyPr>
          <a:lstStyle/>
          <a:p>
            <a:pPr algn="ctr"/>
            <a:r>
              <a:rPr lang="ka-GE" sz="1800" dirty="0">
                <a:latin typeface="ALK Sanet" panose="02000506000000020004" pitchFamily="2" charset="0"/>
              </a:rPr>
              <a:t>დაგეგმილია სოფელ კირნათის ცენტრში ადმინისტრაციული შენობისა და მიმდებარე ტერიტორიაზე სკვერის მოწყობა. ბიუჯეტში გამოყოფილია 1 500 000 ლარი;</a:t>
            </a:r>
            <a:endParaRPr lang="en-GB" sz="1800" dirty="0">
              <a:latin typeface="ALK Sanet" panose="02000506000000020004" pitchFamily="2" charset="0"/>
            </a:endParaRPr>
          </a:p>
        </p:txBody>
      </p:sp>
      <p:pic>
        <p:nvPicPr>
          <p:cNvPr id="6" name="Picture 5">
            <a:extLst>
              <a:ext uri="{FF2B5EF4-FFF2-40B4-BE49-F238E27FC236}">
                <a16:creationId xmlns:a16="http://schemas.microsoft.com/office/drawing/2014/main" id="{142BCA1C-5BC1-466A-8611-3FBCA6870D12}"/>
              </a:ext>
            </a:extLst>
          </p:cNvPr>
          <p:cNvPicPr>
            <a:picLocks noChangeAspect="1"/>
          </p:cNvPicPr>
          <p:nvPr/>
        </p:nvPicPr>
        <p:blipFill rotWithShape="1">
          <a:blip r:embed="rId2">
            <a:extLst>
              <a:ext uri="{28A0092B-C50C-407E-A947-70E740481C1C}">
                <a14:useLocalDpi xmlns:a14="http://schemas.microsoft.com/office/drawing/2010/main" val="0"/>
              </a:ext>
            </a:extLst>
          </a:blip>
          <a:srcRect l="7111" t="12222" r="5113" b="17501"/>
          <a:stretch/>
        </p:blipFill>
        <p:spPr>
          <a:xfrm>
            <a:off x="153843" y="4011989"/>
            <a:ext cx="3918996" cy="2219498"/>
          </a:xfrm>
          <a:prstGeom prst="rect">
            <a:avLst/>
          </a:prstGeom>
        </p:spPr>
      </p:pic>
      <p:pic>
        <p:nvPicPr>
          <p:cNvPr id="12" name="Picture 11">
            <a:extLst>
              <a:ext uri="{FF2B5EF4-FFF2-40B4-BE49-F238E27FC236}">
                <a16:creationId xmlns:a16="http://schemas.microsoft.com/office/drawing/2014/main" id="{06387505-5AAC-49E4-8125-7210F85416E2}"/>
              </a:ext>
            </a:extLst>
          </p:cNvPr>
          <p:cNvPicPr>
            <a:picLocks noChangeAspect="1"/>
          </p:cNvPicPr>
          <p:nvPr/>
        </p:nvPicPr>
        <p:blipFill rotWithShape="1">
          <a:blip r:embed="rId3">
            <a:extLst>
              <a:ext uri="{28A0092B-C50C-407E-A947-70E740481C1C}">
                <a14:useLocalDpi xmlns:a14="http://schemas.microsoft.com/office/drawing/2010/main" val="0"/>
              </a:ext>
            </a:extLst>
          </a:blip>
          <a:srcRect l="5374" t="12099" r="5374" b="16543"/>
          <a:stretch/>
        </p:blipFill>
        <p:spPr>
          <a:xfrm>
            <a:off x="8117858" y="4005197"/>
            <a:ext cx="3948461" cy="2233082"/>
          </a:xfrm>
          <a:prstGeom prst="rect">
            <a:avLst/>
          </a:prstGeom>
        </p:spPr>
      </p:pic>
      <p:pic>
        <p:nvPicPr>
          <p:cNvPr id="14" name="Picture 13">
            <a:extLst>
              <a:ext uri="{FF2B5EF4-FFF2-40B4-BE49-F238E27FC236}">
                <a16:creationId xmlns:a16="http://schemas.microsoft.com/office/drawing/2014/main" id="{BE9598A4-BBFE-4B80-9F73-72EB41F25637}"/>
              </a:ext>
            </a:extLst>
          </p:cNvPr>
          <p:cNvPicPr>
            <a:picLocks noChangeAspect="1"/>
          </p:cNvPicPr>
          <p:nvPr/>
        </p:nvPicPr>
        <p:blipFill rotWithShape="1">
          <a:blip r:embed="rId4">
            <a:extLst>
              <a:ext uri="{28A0092B-C50C-407E-A947-70E740481C1C}">
                <a14:useLocalDpi xmlns:a14="http://schemas.microsoft.com/office/drawing/2010/main" val="0"/>
              </a:ext>
            </a:extLst>
          </a:blip>
          <a:srcRect l="15883" t="19569" r="27091" b="21927"/>
          <a:stretch/>
        </p:blipFill>
        <p:spPr>
          <a:xfrm>
            <a:off x="4121769" y="4011989"/>
            <a:ext cx="3948460" cy="2219498"/>
          </a:xfrm>
          <a:prstGeom prst="rect">
            <a:avLst/>
          </a:prstGeom>
        </p:spPr>
      </p:pic>
      <p:sp>
        <p:nvSpPr>
          <p:cNvPr id="3" name="Title 1">
            <a:extLst>
              <a:ext uri="{FF2B5EF4-FFF2-40B4-BE49-F238E27FC236}">
                <a16:creationId xmlns:a16="http://schemas.microsoft.com/office/drawing/2014/main" id="{4D912BA9-8A97-3FB1-30DC-FCA977493F1B}"/>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დაგეგმილი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pic>
        <p:nvPicPr>
          <p:cNvPr id="5" name="Picture 4">
            <a:extLst>
              <a:ext uri="{FF2B5EF4-FFF2-40B4-BE49-F238E27FC236}">
                <a16:creationId xmlns:a16="http://schemas.microsoft.com/office/drawing/2014/main" id="{58B0E3BD-5F3B-47B2-B60A-68AAD39DBF1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4378" y="1701304"/>
            <a:ext cx="3948461" cy="2219498"/>
          </a:xfrm>
          <a:prstGeom prst="rect">
            <a:avLst/>
          </a:prstGeom>
        </p:spPr>
      </p:pic>
      <p:pic>
        <p:nvPicPr>
          <p:cNvPr id="8" name="Picture 7">
            <a:extLst>
              <a:ext uri="{FF2B5EF4-FFF2-40B4-BE49-F238E27FC236}">
                <a16:creationId xmlns:a16="http://schemas.microsoft.com/office/drawing/2014/main" id="{4F4F6CB9-0433-480E-8FD5-1D078AA4CF3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21769" y="1701304"/>
            <a:ext cx="3948461" cy="2212184"/>
          </a:xfrm>
          <a:prstGeom prst="rect">
            <a:avLst/>
          </a:prstGeom>
        </p:spPr>
      </p:pic>
      <p:pic>
        <p:nvPicPr>
          <p:cNvPr id="10" name="Picture 9">
            <a:extLst>
              <a:ext uri="{FF2B5EF4-FFF2-40B4-BE49-F238E27FC236}">
                <a16:creationId xmlns:a16="http://schemas.microsoft.com/office/drawing/2014/main" id="{E0DFDB6A-55AB-4595-AFB6-757BA542C61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17858" y="1701304"/>
            <a:ext cx="3948461" cy="2203227"/>
          </a:xfrm>
          <a:prstGeom prst="rect">
            <a:avLst/>
          </a:prstGeom>
        </p:spPr>
      </p:pic>
    </p:spTree>
    <p:extLst>
      <p:ext uri="{BB962C8B-B14F-4D97-AF65-F5344CB8AC3E}">
        <p14:creationId xmlns:p14="http://schemas.microsoft.com/office/powerpoint/2010/main" val="39426961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206D5-78DB-44B7-9852-13C9ED490893}"/>
              </a:ext>
            </a:extLst>
          </p:cNvPr>
          <p:cNvSpPr>
            <a:spLocks noGrp="1"/>
          </p:cNvSpPr>
          <p:nvPr>
            <p:ph type="title"/>
          </p:nvPr>
        </p:nvSpPr>
        <p:spPr>
          <a:xfrm>
            <a:off x="0" y="620302"/>
            <a:ext cx="12192000" cy="1083733"/>
          </a:xfrm>
        </p:spPr>
        <p:txBody>
          <a:bodyPr>
            <a:normAutofit/>
          </a:bodyPr>
          <a:lstStyle/>
          <a:p>
            <a:pPr algn="ctr"/>
            <a:r>
              <a:rPr lang="ka-GE" sz="1800" dirty="0">
                <a:latin typeface="ALK Sanet" panose="02000506000000020004" pitchFamily="2" charset="0"/>
              </a:rPr>
              <a:t>ხელვაჩაურის მერიისა და საკრებულოს ადმინისტრაციული შენობის რეკონსტრუქცია</a:t>
            </a:r>
            <a:endParaRPr lang="en-GB" sz="1800" dirty="0">
              <a:latin typeface="ALK Sanet" panose="02000506000000020004" pitchFamily="2" charset="0"/>
            </a:endParaRPr>
          </a:p>
        </p:txBody>
      </p:sp>
      <p:pic>
        <p:nvPicPr>
          <p:cNvPr id="4" name="Picture 3">
            <a:extLst>
              <a:ext uri="{FF2B5EF4-FFF2-40B4-BE49-F238E27FC236}">
                <a16:creationId xmlns:a16="http://schemas.microsoft.com/office/drawing/2014/main" id="{41626B93-E61D-4742-87F5-7B680AE961BC}"/>
              </a:ext>
            </a:extLst>
          </p:cNvPr>
          <p:cNvPicPr>
            <a:picLocks noChangeAspect="1"/>
          </p:cNvPicPr>
          <p:nvPr/>
        </p:nvPicPr>
        <p:blipFill rotWithShape="1">
          <a:blip r:embed="rId2">
            <a:extLst>
              <a:ext uri="{28A0092B-C50C-407E-A947-70E740481C1C}">
                <a14:useLocalDpi xmlns:a14="http://schemas.microsoft.com/office/drawing/2010/main" val="0"/>
              </a:ext>
            </a:extLst>
          </a:blip>
          <a:srcRect b="5739"/>
          <a:stretch/>
        </p:blipFill>
        <p:spPr>
          <a:xfrm>
            <a:off x="393034" y="1935711"/>
            <a:ext cx="3524581" cy="2191314"/>
          </a:xfrm>
          <a:prstGeom prst="rect">
            <a:avLst/>
          </a:prstGeom>
        </p:spPr>
      </p:pic>
      <p:pic>
        <p:nvPicPr>
          <p:cNvPr id="6" name="Picture 5">
            <a:extLst>
              <a:ext uri="{FF2B5EF4-FFF2-40B4-BE49-F238E27FC236}">
                <a16:creationId xmlns:a16="http://schemas.microsoft.com/office/drawing/2014/main" id="{DD52038D-7F0D-4AAF-A304-B9DBAE83A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9604" y="4372049"/>
            <a:ext cx="3752792" cy="1980684"/>
          </a:xfrm>
          <a:prstGeom prst="rect">
            <a:avLst/>
          </a:prstGeom>
        </p:spPr>
      </p:pic>
      <p:pic>
        <p:nvPicPr>
          <p:cNvPr id="8" name="Picture 7">
            <a:extLst>
              <a:ext uri="{FF2B5EF4-FFF2-40B4-BE49-F238E27FC236}">
                <a16:creationId xmlns:a16="http://schemas.microsoft.com/office/drawing/2014/main" id="{068F8FDE-0CC8-4280-9A43-647FDF19A0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19604" y="1949059"/>
            <a:ext cx="3752792" cy="2177966"/>
          </a:xfrm>
          <a:prstGeom prst="rect">
            <a:avLst/>
          </a:prstGeom>
        </p:spPr>
      </p:pic>
      <p:pic>
        <p:nvPicPr>
          <p:cNvPr id="10" name="Picture 9">
            <a:extLst>
              <a:ext uri="{FF2B5EF4-FFF2-40B4-BE49-F238E27FC236}">
                <a16:creationId xmlns:a16="http://schemas.microsoft.com/office/drawing/2014/main" id="{B7D4EF3F-5D4A-4FA0-A749-AAABDF047D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89961" y="4372048"/>
            <a:ext cx="3505338" cy="1980685"/>
          </a:xfrm>
          <a:prstGeom prst="rect">
            <a:avLst/>
          </a:prstGeom>
        </p:spPr>
      </p:pic>
      <p:pic>
        <p:nvPicPr>
          <p:cNvPr id="12" name="Picture 11">
            <a:extLst>
              <a:ext uri="{FF2B5EF4-FFF2-40B4-BE49-F238E27FC236}">
                <a16:creationId xmlns:a16="http://schemas.microsoft.com/office/drawing/2014/main" id="{50B1545F-8EF8-494A-A7DF-BE211288C7A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89961" y="1935710"/>
            <a:ext cx="3524582" cy="2191315"/>
          </a:xfrm>
          <a:prstGeom prst="rect">
            <a:avLst/>
          </a:prstGeom>
        </p:spPr>
      </p:pic>
      <p:pic>
        <p:nvPicPr>
          <p:cNvPr id="14" name="Picture 13">
            <a:extLst>
              <a:ext uri="{FF2B5EF4-FFF2-40B4-BE49-F238E27FC236}">
                <a16:creationId xmlns:a16="http://schemas.microsoft.com/office/drawing/2014/main" id="{E61ABAFF-D170-4CEB-AD46-4262ACA14BE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7080" y="4373627"/>
            <a:ext cx="3536491" cy="1979107"/>
          </a:xfrm>
          <a:prstGeom prst="rect">
            <a:avLst/>
          </a:prstGeom>
        </p:spPr>
      </p:pic>
      <p:sp>
        <p:nvSpPr>
          <p:cNvPr id="15" name="Title 1">
            <a:extLst>
              <a:ext uri="{FF2B5EF4-FFF2-40B4-BE49-F238E27FC236}">
                <a16:creationId xmlns:a16="http://schemas.microsoft.com/office/drawing/2014/main" id="{21B4115E-0C98-4DE2-AFE3-CC7BA0C41C3C}"/>
              </a:ext>
            </a:extLst>
          </p:cNvPr>
          <p:cNvSpPr txBox="1">
            <a:spLocks/>
          </p:cNvSpPr>
          <p:nvPr/>
        </p:nvSpPr>
        <p:spPr>
          <a:xfrm>
            <a:off x="0" y="0"/>
            <a:ext cx="12192000" cy="874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ka-GE" sz="3700" dirty="0">
                <a:solidFill>
                  <a:schemeClr val="bg1"/>
                </a:solidFill>
                <a:highlight>
                  <a:srgbClr val="008080"/>
                </a:highlight>
                <a:latin typeface="ALK Sanet" panose="02000506000000020004" pitchFamily="2" charset="0"/>
              </a:rPr>
              <a:t>დაგეგმილი ინფრასტრუქტურული პროექტი</a:t>
            </a:r>
            <a:endParaRPr lang="en-GB" sz="3700" dirty="0">
              <a:solidFill>
                <a:schemeClr val="bg1"/>
              </a:solidFill>
              <a:highlight>
                <a:srgbClr val="008080"/>
              </a:highlight>
              <a:latin typeface="ALK Sanet" panose="02000506000000020004" pitchFamily="2" charset="0"/>
            </a:endParaRPr>
          </a:p>
        </p:txBody>
      </p:sp>
    </p:spTree>
    <p:extLst>
      <p:ext uri="{BB962C8B-B14F-4D97-AF65-F5344CB8AC3E}">
        <p14:creationId xmlns:p14="http://schemas.microsoft.com/office/powerpoint/2010/main" val="7937044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2698</TotalTime>
  <Words>2526</Words>
  <Application>Microsoft Office PowerPoint</Application>
  <PresentationFormat>Widescreen</PresentationFormat>
  <Paragraphs>239</Paragraphs>
  <Slides>46</Slides>
  <Notes>0</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46</vt:i4>
      </vt:variant>
    </vt:vector>
  </HeadingPairs>
  <TitlesOfParts>
    <vt:vector size="56" baseType="lpstr">
      <vt:lpstr>ALK Sanet</vt:lpstr>
      <vt:lpstr>Arial</vt:lpstr>
      <vt:lpstr>BPG ExtraSquare Mtavruli</vt:lpstr>
      <vt:lpstr>Calibri</vt:lpstr>
      <vt:lpstr>Calibri Light</vt:lpstr>
      <vt:lpstr>Segoe UI Historic</vt:lpstr>
      <vt:lpstr>Sylfaen</vt:lpstr>
      <vt:lpstr>Times New Roman</vt:lpstr>
      <vt:lpstr>Office Theme</vt:lpstr>
      <vt:lpstr>Acrobat Document</vt:lpstr>
      <vt:lpstr>ხელვაჩაურის მუნიციპალიტეტის მერიის 2022 წლის ანგარიში </vt:lpstr>
      <vt:lpstr>მუნიციპალიტეტში დამტკიცდა მონაწილეობითი ბიუჯეტირების პროგრამა, რომელიც გულისხმობს მოქალაქეთა საჭიროებებზე დაფუძნებული ბიუჯეტის შემუშავებას, რომლის ღირებულებაა 60 000 ლარი.</vt:lpstr>
      <vt:lpstr>PowerPoint Presentation</vt:lpstr>
      <vt:lpstr>მარტოხელა მშობლის (მარტოხელა დედა და მარტოხელა მამა) ერთჯერადი მატერიალური  დახმარება - პროგრამით ისარგებლა 36 ბენეფირიაცრმა, თითოეულზე 1000 ლარის ოდენობით.                                                                       </vt:lpstr>
      <vt:lpstr>PowerPoint Presentation</vt:lpstr>
      <vt:lpstr>PowerPoint Presentation</vt:lpstr>
      <vt:lpstr>PowerPoint Presentation</vt:lpstr>
      <vt:lpstr>PowerPoint Presentation</vt:lpstr>
      <vt:lpstr>PowerPoint Presentation</vt:lpstr>
      <vt:lpstr>PowerPoint Presentation</vt:lpstr>
      <vt:lpstr>საჯარო სკოლებს შორის სპორტული თამაშების პროგრამა;</vt:lpstr>
      <vt:lpstr>PowerPoint Presentation</vt:lpstr>
      <vt:lpstr>PowerPoint Presentation</vt:lpstr>
      <vt:lpstr>PowerPoint Presentation</vt:lpstr>
      <vt:lpstr>PowerPoint Presentation</vt:lpstr>
      <vt:lpstr>სოფელ ხეღრუში დაწყებითი სკოლის მიმდებარედ მოეწყო საზოგადოებრივი გასართობი სკვერი. პროექტის ღირებულება 64 162 ლარი.</vt:lpstr>
      <vt:lpstr>PowerPoint Presentation</vt:lpstr>
      <vt:lpstr>სოფელ აჭარისწყალში, ბერაძეების დასახლებაში მოეწყო სკვერი.  პროექტის ღირებულება 91 231 ლარი</vt:lpstr>
      <vt:lpstr>სოფელ მახოში (დავითაძეები) მოეწყო მინი სპორტული მოედანი.  პროექტის ღირებულება 134 800 ლარი </vt:lpstr>
      <vt:lpstr>PowerPoint Presentation</vt:lpstr>
      <vt:lpstr>PowerPoint Presentation</vt:lpstr>
      <vt:lpstr>PowerPoint Presentation</vt:lpstr>
      <vt:lpstr>PowerPoint Presentation</vt:lpstr>
      <vt:lpstr>სტიქიური რისკის ზონაში მცხოვრები ოჯახებისთვის,  საცხოვრებელი სახლების მიმართ მოეწყო 135 ფერდსამაგრი ნაგებობა.  ბიუჯეტიდან გაიხარჯა 4 627 010 ლარზე მეტი.</vt:lpstr>
      <vt:lpstr>PowerPoint Presentation</vt:lpstr>
      <vt:lpstr>PowerPoint Presentation</vt:lpstr>
      <vt:lpstr>PowerPoint Presentation</vt:lpstr>
      <vt:lpstr>მიმდინარეობს ორთაბათუმის ცენტრის კეთილმოწყობითი სამუშაოები, სახელშეკრულებო ღირებულება შეადგენს 296 297 ლარს;</vt:lpstr>
      <vt:lpstr>PowerPoint Presentation</vt:lpstr>
      <vt:lpstr>PowerPoint Presentation</vt:lpstr>
      <vt:lpstr>PowerPoint Presentation</vt:lpstr>
      <vt:lpstr>PowerPoint Presentation</vt:lpstr>
      <vt:lpstr>PowerPoint Presentation</vt:lpstr>
      <vt:lpstr>PowerPoint Presentation</vt:lpstr>
      <vt:lpstr>2022 წლის ბოლომდე დასრულდება სოფელ ხელვაჩაურში არსებული სკვერის რეაბილიტაცია.  პროექტის ღირებულება 93 078 ლარი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სოფელ მასაურას დაწყებითი სკოლის რეაბილიტაცია და მიმდებარე ტერიტორიის კეთილმოწყობა.  საპროექტო ღირებულება 552 104 ლარი. </vt:lpstr>
      <vt:lpstr>დაგეგმილია სოფელ კირნათის ცენტრში ადმინისტრაციული შენობისა და მიმდებარე ტერიტორიაზე სკვერის მოწყობა. ბიუჯეტში გამოყოფილია 1 500 000 ლარი;</vt:lpstr>
      <vt:lpstr>ხელვაჩაურის მერიისა და საკრებულოს ადმინისტრაციული შენობის რეკონსტრუქცია</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ხელვაჩაურის მერობის</dc:title>
  <dc:creator>Giorgi Kartsivadze</dc:creator>
  <cp:lastModifiedBy>Giorgi Kartsivadze</cp:lastModifiedBy>
  <cp:revision>212</cp:revision>
  <cp:lastPrinted>2022-12-05T14:18:54Z</cp:lastPrinted>
  <dcterms:created xsi:type="dcterms:W3CDTF">2022-09-29T12:45:45Z</dcterms:created>
  <dcterms:modified xsi:type="dcterms:W3CDTF">2022-12-16T05:38:59Z</dcterms:modified>
</cp:coreProperties>
</file>