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256" r:id="rId2"/>
    <p:sldId id="281" r:id="rId3"/>
    <p:sldId id="258" r:id="rId4"/>
    <p:sldId id="282" r:id="rId5"/>
    <p:sldId id="269" r:id="rId6"/>
    <p:sldId id="263" r:id="rId7"/>
    <p:sldId id="264" r:id="rId8"/>
    <p:sldId id="260" r:id="rId9"/>
    <p:sldId id="265" r:id="rId10"/>
    <p:sldId id="266" r:id="rId11"/>
    <p:sldId id="274" r:id="rId12"/>
    <p:sldId id="272" r:id="rId13"/>
    <p:sldId id="275" r:id="rId14"/>
    <p:sldId id="277" r:id="rId15"/>
    <p:sldId id="280" r:id="rId16"/>
    <p:sldId id="270" r:id="rId17"/>
    <p:sldId id="271" r:id="rId18"/>
    <p:sldId id="267" r:id="rId19"/>
    <p:sldId id="276" r:id="rId20"/>
    <p:sldId id="283" r:id="rId21"/>
    <p:sldId id="278" r:id="rId22"/>
    <p:sldId id="273" r:id="rId23"/>
    <p:sldId id="285" r:id="rId24"/>
    <p:sldId id="286"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orgi Kartsivadze" initials="GK" lastIdx="1" clrIdx="0">
    <p:extLst>
      <p:ext uri="{19B8F6BF-5375-455C-9EA6-DF929625EA0E}">
        <p15:presenceInfo xmlns:p15="http://schemas.microsoft.com/office/powerpoint/2012/main" userId="1e232aed48c59e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io%20K\AppData\Roaming\Microsoft\Excel\&#4327;&#4309;&#4308;&#4314;&#4304;%20&#4304;&#4306;&#4312;&#4322;&#4304;&#4322;&#4317;&#4320;&#4308;&#4305;&#4312;%20&#4304;&#4334;&#4304;&#4314;&#4312;%20-%20&#4306;&#4312;&#4317;%20(version%201)%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ka-GE" dirty="0">
                <a:latin typeface="BPG ExtraSquare Mtavruli" panose="02060504020202060204" pitchFamily="18" charset="0"/>
              </a:rPr>
              <a:t>2024 წლის ბიუჯეტი</a:t>
            </a:r>
            <a:endParaRPr lang="en-US" dirty="0">
              <a:latin typeface="BPG ExtraSquare Mtavruli" panose="020605040202020602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საწყისი</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2024</c:v>
                </c:pt>
              </c:numCache>
            </c:numRef>
          </c:cat>
          <c:val>
            <c:numRef>
              <c:f>Sheet1!$B$2</c:f>
              <c:numCache>
                <c:formatCode>#,##0</c:formatCode>
                <c:ptCount val="1"/>
                <c:pt idx="0">
                  <c:v>47698876</c:v>
                </c:pt>
              </c:numCache>
            </c:numRef>
          </c:val>
          <c:extLst>
            <c:ext xmlns:c16="http://schemas.microsoft.com/office/drawing/2014/chart" uri="{C3380CC4-5D6E-409C-BE32-E72D297353CC}">
              <c16:uniqueId val="{00000000-3C91-4397-9691-40576BEA28D7}"/>
            </c:ext>
          </c:extLst>
        </c:ser>
        <c:ser>
          <c:idx val="1"/>
          <c:order val="1"/>
          <c:tx>
            <c:strRef>
              <c:f>Sheet1!$C$1</c:f>
              <c:strCache>
                <c:ptCount val="1"/>
                <c:pt idx="0">
                  <c:v>საბოლოო</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2024</c:v>
                </c:pt>
              </c:numCache>
            </c:numRef>
          </c:cat>
          <c:val>
            <c:numRef>
              <c:f>Sheet1!$C$2</c:f>
              <c:numCache>
                <c:formatCode>#,##0</c:formatCode>
                <c:ptCount val="1"/>
                <c:pt idx="0">
                  <c:v>55450364</c:v>
                </c:pt>
              </c:numCache>
            </c:numRef>
          </c:val>
          <c:extLst>
            <c:ext xmlns:c16="http://schemas.microsoft.com/office/drawing/2014/chart" uri="{C3380CC4-5D6E-409C-BE32-E72D297353CC}">
              <c16:uniqueId val="{00000001-3C91-4397-9691-40576BEA28D7}"/>
            </c:ext>
          </c:extLst>
        </c:ser>
        <c:dLbls>
          <c:showLegendKey val="0"/>
          <c:showVal val="0"/>
          <c:showCatName val="0"/>
          <c:showSerName val="0"/>
          <c:showPercent val="0"/>
          <c:showBubbleSize val="0"/>
        </c:dLbls>
        <c:gapWidth val="219"/>
        <c:overlap val="-27"/>
        <c:axId val="1414919679"/>
        <c:axId val="1414921599"/>
      </c:barChart>
      <c:catAx>
        <c:axId val="1414919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414921599"/>
        <c:crosses val="autoZero"/>
        <c:auto val="1"/>
        <c:lblAlgn val="ctr"/>
        <c:lblOffset val="100"/>
        <c:noMultiLvlLbl val="0"/>
      </c:catAx>
      <c:valAx>
        <c:axId val="14149215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414919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შპს ხელვაჩაურის სარაგბო კლუბი შტურმი
</c:v>
                </c:pt>
                <c:pt idx="1">
                  <c:v>ა(ა)იპ საფეხბურთო კლუბი მაჭახელა</c:v>
                </c:pt>
                <c:pt idx="2">
                  <c:v>ა(ა)იპ მაჭახელას დაცული ლანდშაფტის სამმართველო</c:v>
                </c:pt>
                <c:pt idx="3">
                  <c:v>ა(ა)იპ ხელვაჩაურის სასაფლაოები</c:v>
                </c:pt>
                <c:pt idx="4">
                  <c:v>ა(ა)იპ ხელვაჩაურის სასპორტო სკოლა</c:v>
                </c:pt>
                <c:pt idx="5">
                  <c:v>ა(ა)იპ ხელვაჩაურის გამწვანების, დასუფთავებისა და კომუნალური მომსახურების სამსახური</c:v>
                </c:pt>
                <c:pt idx="6">
                  <c:v>ა(ა)იპ ხელვაჩაურის მუნიციპალური ინსპექციის,
ინფრასტრუქტურისა და კეთილმოწყობის სამმართველო</c:v>
                </c:pt>
                <c:pt idx="7">
                  <c:v>შპს ხელვაჩაურის წყალი</c:v>
                </c:pt>
                <c:pt idx="8">
                  <c:v>ა(ა)იპ ხელვაჩაურის კულტურისა და ხელოვნების ცენტრი</c:v>
                </c:pt>
                <c:pt idx="9">
                  <c:v>ა(ა)იპ ხელვაჩაურის საბავშვო ბაღების გაერთიანება</c:v>
                </c:pt>
              </c:strCache>
            </c:strRef>
          </c:cat>
          <c:val>
            <c:numRef>
              <c:f>Sheet1!$B$2:$B$11</c:f>
              <c:numCache>
                <c:formatCode>#,##0</c:formatCode>
                <c:ptCount val="10"/>
                <c:pt idx="0">
                  <c:v>94400</c:v>
                </c:pt>
                <c:pt idx="1">
                  <c:v>191527</c:v>
                </c:pt>
                <c:pt idx="2">
                  <c:v>256400</c:v>
                </c:pt>
                <c:pt idx="3">
                  <c:v>710665</c:v>
                </c:pt>
                <c:pt idx="4">
                  <c:v>874059</c:v>
                </c:pt>
                <c:pt idx="5">
                  <c:v>1339436</c:v>
                </c:pt>
                <c:pt idx="6">
                  <c:v>1456438</c:v>
                </c:pt>
                <c:pt idx="7">
                  <c:v>1583670</c:v>
                </c:pt>
                <c:pt idx="8">
                  <c:v>1663049</c:v>
                </c:pt>
                <c:pt idx="9">
                  <c:v>7273796</c:v>
                </c:pt>
              </c:numCache>
            </c:numRef>
          </c:val>
          <c:extLst>
            <c:ext xmlns:c16="http://schemas.microsoft.com/office/drawing/2014/chart" uri="{C3380CC4-5D6E-409C-BE32-E72D297353CC}">
              <c16:uniqueId val="{00000000-E8D8-49AD-9812-4B1772F6FD19}"/>
            </c:ext>
          </c:extLst>
        </c:ser>
        <c:dLbls>
          <c:showLegendKey val="0"/>
          <c:showVal val="0"/>
          <c:showCatName val="0"/>
          <c:showSerName val="0"/>
          <c:showPercent val="0"/>
          <c:showBubbleSize val="0"/>
        </c:dLbls>
        <c:gapWidth val="219"/>
        <c:axId val="1628772688"/>
        <c:axId val="1628773648"/>
      </c:barChart>
      <c:catAx>
        <c:axId val="1628772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1628773648"/>
        <c:crosses val="autoZero"/>
        <c:auto val="1"/>
        <c:lblAlgn val="ctr"/>
        <c:lblOffset val="100"/>
        <c:noMultiLvlLbl val="0"/>
      </c:catAx>
      <c:valAx>
        <c:axId val="16287736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crossAx val="162877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security-insider.de/was-ist-it-governance-a-640525/" TargetMode="External"/><Relationship Id="rId1" Type="http://schemas.openxmlformats.org/officeDocument/2006/relationships/image" Target="../media/image2.jpg"/><Relationship Id="rId6" Type="http://schemas.openxmlformats.org/officeDocument/2006/relationships/hyperlink" Target="https://pxhere.com/en/photo/1519403" TargetMode="External"/><Relationship Id="rId5" Type="http://schemas.openxmlformats.org/officeDocument/2006/relationships/image" Target="../media/image4.jpeg"/><Relationship Id="rId4" Type="http://schemas.openxmlformats.org/officeDocument/2006/relationships/hyperlink" Target="https://www.jescae.com/index.php/index/message"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msanaya.blogspot.com/" TargetMode="External"/><Relationship Id="rId1" Type="http://schemas.openxmlformats.org/officeDocument/2006/relationships/image" Target="../media/image5.png"/><Relationship Id="rId5" Type="http://schemas.openxmlformats.org/officeDocument/2006/relationships/hyperlink" Target="https://mommysnippets.com/child-identity-theft/" TargetMode="External"/><Relationship Id="rId4" Type="http://schemas.openxmlformats.org/officeDocument/2006/relationships/image" Target="../media/image7.jpg"/></Relationships>
</file>

<file path=ppt/diagrams/_rels/data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ata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image" Target="../media/image46.jpeg"/></Relationships>
</file>

<file path=ppt/diagrams/_rels/data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7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security-insider.de/was-ist-it-governance-a-640525/" TargetMode="External"/><Relationship Id="rId1" Type="http://schemas.openxmlformats.org/officeDocument/2006/relationships/image" Target="../media/image2.jpg"/><Relationship Id="rId6" Type="http://schemas.openxmlformats.org/officeDocument/2006/relationships/hyperlink" Target="https://pxhere.com/en/photo/1519403" TargetMode="External"/><Relationship Id="rId5" Type="http://schemas.openxmlformats.org/officeDocument/2006/relationships/image" Target="../media/image4.jpeg"/><Relationship Id="rId4" Type="http://schemas.openxmlformats.org/officeDocument/2006/relationships/hyperlink" Target="https://www.jescae.com/index.php/index/message"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msanaya.blogspot.com/" TargetMode="External"/><Relationship Id="rId1" Type="http://schemas.openxmlformats.org/officeDocument/2006/relationships/image" Target="../media/image5.png"/><Relationship Id="rId5" Type="http://schemas.openxmlformats.org/officeDocument/2006/relationships/hyperlink" Target="https://mommysnippets.com/child-identity-theft/" TargetMode="External"/><Relationship Id="rId4" Type="http://schemas.openxmlformats.org/officeDocument/2006/relationships/image" Target="../media/image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image" Target="../media/image46.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9F863F-DEED-42AE-B4CE-E5E5BE5AE9A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B3F1C108-3143-4FAD-B8C6-5DC4BCAB4FFB}">
      <dgm:prSet>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b="0" i="0" dirty="0">
              <a:latin typeface="BPG ExtraSquare Mtavruli" panose="02060504020202060204" pitchFamily="18" charset="0"/>
            </a:rPr>
            <a:t>მმართველობა და საერთო დანიშნულების ხარჯები</a:t>
          </a:r>
          <a:endParaRPr lang="en-GB" b="0" i="0" dirty="0">
            <a:latin typeface="BPG ExtraSquare Mtavruli" panose="02060504020202060204" pitchFamily="18" charset="0"/>
          </a:endParaRPr>
        </a:p>
        <a:p>
          <a:r>
            <a:rPr lang="ka-GE" b="0" i="0" dirty="0">
              <a:latin typeface="BPG ExtraSquare Mtavruli" panose="02060504020202060204" pitchFamily="18" charset="0"/>
            </a:rPr>
            <a:t>7 623 945 </a:t>
          </a:r>
          <a:r>
            <a:rPr lang="en-GB" b="0" i="0" dirty="0">
              <a:latin typeface="BPG ExtraSquare Mtavruli" panose="02060504020202060204" pitchFamily="18" charset="0"/>
            </a:rPr>
            <a:t>₾</a:t>
          </a:r>
          <a:endParaRPr lang="en-GB" b="0" dirty="0">
            <a:latin typeface="BPG ExtraSquare Mtavruli" panose="02060504020202060204" pitchFamily="18" charset="0"/>
          </a:endParaRPr>
        </a:p>
      </dgm:t>
    </dgm:pt>
    <dgm:pt modelId="{6DB4B8C2-B843-4CFE-B368-577220768C10}" type="parTrans" cxnId="{D255EDC9-997C-4F2F-87B8-30C6E68111EE}">
      <dgm:prSet/>
      <dgm:spPr/>
      <dgm:t>
        <a:bodyPr/>
        <a:lstStyle/>
        <a:p>
          <a:endParaRPr lang="en-GB"/>
        </a:p>
      </dgm:t>
    </dgm:pt>
    <dgm:pt modelId="{51B2B1B9-BBF8-49D2-9318-9C600C6FA33F}" type="sibTrans" cxnId="{D255EDC9-997C-4F2F-87B8-30C6E68111EE}">
      <dgm:prSet/>
      <dgm:spPr/>
      <dgm:t>
        <a:bodyPr/>
        <a:lstStyle/>
        <a:p>
          <a:endParaRPr lang="en-GB"/>
        </a:p>
      </dgm:t>
    </dgm:pt>
    <dgm:pt modelId="{D27679BB-E4D0-415D-A2DD-0C9B6A0DF74B}">
      <dgm:prSet>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b="0" i="0" dirty="0">
              <a:latin typeface="BPG ExtraSquare Mtavruli" panose="02060504020202060204" pitchFamily="18" charset="0"/>
            </a:rPr>
            <a:t>ინფრასტრუქტურისა და მუნიციპალური სერვისების განვითარება</a:t>
          </a:r>
          <a:endParaRPr lang="en-GB" b="0" i="0" dirty="0">
            <a:latin typeface="BPG ExtraSquare Mtavruli" panose="02060504020202060204" pitchFamily="18" charset="0"/>
          </a:endParaRPr>
        </a:p>
        <a:p>
          <a:r>
            <a:rPr lang="ka-GE" b="0" i="0" dirty="0">
              <a:latin typeface="BPG ExtraSquare Mtavruli" panose="02060504020202060204" pitchFamily="18" charset="0"/>
            </a:rPr>
            <a:t>25 780 717 </a:t>
          </a:r>
          <a:r>
            <a:rPr lang="en-GB" b="0" i="0" dirty="0">
              <a:latin typeface="BPG ExtraSquare Mtavruli" panose="02060504020202060204" pitchFamily="18" charset="0"/>
            </a:rPr>
            <a:t>₾</a:t>
          </a:r>
          <a:endParaRPr lang="en-GB" b="0" dirty="0">
            <a:latin typeface="BPG ExtraSquare Mtavruli" panose="02060504020202060204" pitchFamily="18" charset="0"/>
          </a:endParaRPr>
        </a:p>
      </dgm:t>
    </dgm:pt>
    <dgm:pt modelId="{897ED275-813E-4FD1-8353-692988CC55A9}" type="parTrans" cxnId="{5C084941-7E0F-4DD0-83D0-B4753BE66F8A}">
      <dgm:prSet/>
      <dgm:spPr/>
      <dgm:t>
        <a:bodyPr/>
        <a:lstStyle/>
        <a:p>
          <a:endParaRPr lang="en-GB"/>
        </a:p>
      </dgm:t>
    </dgm:pt>
    <dgm:pt modelId="{DF823936-D1C6-4250-9E94-CAF2CC4D06E0}" type="sibTrans" cxnId="{5C084941-7E0F-4DD0-83D0-B4753BE66F8A}">
      <dgm:prSet/>
      <dgm:spPr/>
      <dgm:t>
        <a:bodyPr/>
        <a:lstStyle/>
        <a:p>
          <a:endParaRPr lang="en-GB"/>
        </a:p>
      </dgm:t>
    </dgm:pt>
    <dgm:pt modelId="{3AD1C3EC-95F9-4E7B-A811-01A0F80668E3}">
      <dgm:prSet>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b="0" i="0" dirty="0">
              <a:latin typeface="BPG ExtraSquare Mtavruli" panose="02060504020202060204" pitchFamily="18" charset="0"/>
            </a:rPr>
            <a:t>დასუფთავება და გარემოს დაცვა</a:t>
          </a:r>
          <a:endParaRPr lang="en-GB" b="0" i="0" dirty="0">
            <a:latin typeface="BPG ExtraSquare Mtavruli" panose="02060504020202060204" pitchFamily="18" charset="0"/>
          </a:endParaRPr>
        </a:p>
        <a:p>
          <a:r>
            <a:rPr lang="ka-GE" b="0" i="0" dirty="0">
              <a:latin typeface="BPG ExtraSquare Mtavruli" panose="02060504020202060204" pitchFamily="18" charset="0"/>
            </a:rPr>
            <a:t>1 892 793 </a:t>
          </a:r>
          <a:r>
            <a:rPr lang="en-GB" b="0" i="0" dirty="0">
              <a:latin typeface="BPG ExtraSquare Mtavruli" panose="02060504020202060204" pitchFamily="18" charset="0"/>
            </a:rPr>
            <a:t>₾</a:t>
          </a:r>
          <a:endParaRPr lang="en-GB" b="0" dirty="0">
            <a:latin typeface="BPG ExtraSquare Mtavruli" panose="02060504020202060204" pitchFamily="18" charset="0"/>
          </a:endParaRPr>
        </a:p>
      </dgm:t>
    </dgm:pt>
    <dgm:pt modelId="{0B75F5BD-E112-4961-A9EF-32ECD68CDA09}" type="parTrans" cxnId="{2A322F2C-7718-4067-B5F3-88EEDB234AA2}">
      <dgm:prSet/>
      <dgm:spPr/>
      <dgm:t>
        <a:bodyPr/>
        <a:lstStyle/>
        <a:p>
          <a:endParaRPr lang="en-GB"/>
        </a:p>
      </dgm:t>
    </dgm:pt>
    <dgm:pt modelId="{355741A9-2A5C-4DC7-A0A6-D32D58D671FA}" type="sibTrans" cxnId="{2A322F2C-7718-4067-B5F3-88EEDB234AA2}">
      <dgm:prSet/>
      <dgm:spPr/>
      <dgm:t>
        <a:bodyPr/>
        <a:lstStyle/>
        <a:p>
          <a:endParaRPr lang="en-GB"/>
        </a:p>
      </dgm:t>
    </dgm:pt>
    <dgm:pt modelId="{097A973E-A02B-4933-B954-1E82A26EA082}" type="pres">
      <dgm:prSet presAssocID="{949F863F-DEED-42AE-B4CE-E5E5BE5AE9A9}" presName="linear" presStyleCnt="0">
        <dgm:presLayoutVars>
          <dgm:dir/>
          <dgm:resizeHandles val="exact"/>
        </dgm:presLayoutVars>
      </dgm:prSet>
      <dgm:spPr/>
    </dgm:pt>
    <dgm:pt modelId="{6F51BDB4-913C-43C2-B642-674711B7BC22}" type="pres">
      <dgm:prSet presAssocID="{B3F1C108-3143-4FAD-B8C6-5DC4BCAB4FFB}" presName="comp" presStyleCnt="0"/>
      <dgm:spPr/>
    </dgm:pt>
    <dgm:pt modelId="{A0BD45AA-A85F-4EDC-9D28-9200A31072D8}" type="pres">
      <dgm:prSet presAssocID="{B3F1C108-3143-4FAD-B8C6-5DC4BCAB4FFB}" presName="box" presStyleLbl="node1" presStyleIdx="0" presStyleCnt="3"/>
      <dgm:spPr/>
    </dgm:pt>
    <dgm:pt modelId="{41BB5BAD-E4B7-42FE-9CA0-1D43A59239AF}" type="pres">
      <dgm:prSet presAssocID="{B3F1C108-3143-4FAD-B8C6-5DC4BCAB4FFB}"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000" b="-1000"/>
          </a:stretch>
        </a:blipFill>
      </dgm:spPr>
    </dgm:pt>
    <dgm:pt modelId="{42774D7A-65DB-4B3D-AD57-4BB3839F6B1A}" type="pres">
      <dgm:prSet presAssocID="{B3F1C108-3143-4FAD-B8C6-5DC4BCAB4FFB}" presName="text" presStyleLbl="node1" presStyleIdx="0" presStyleCnt="3">
        <dgm:presLayoutVars>
          <dgm:bulletEnabled val="1"/>
        </dgm:presLayoutVars>
      </dgm:prSet>
      <dgm:spPr/>
    </dgm:pt>
    <dgm:pt modelId="{0650615D-5F62-401A-A0F3-5042E12F771D}" type="pres">
      <dgm:prSet presAssocID="{51B2B1B9-BBF8-49D2-9318-9C600C6FA33F}" presName="spacer" presStyleCnt="0"/>
      <dgm:spPr/>
    </dgm:pt>
    <dgm:pt modelId="{3104473C-2AF1-4FDE-857E-66CFA5FEA1C1}" type="pres">
      <dgm:prSet presAssocID="{3AD1C3EC-95F9-4E7B-A811-01A0F80668E3}" presName="comp" presStyleCnt="0"/>
      <dgm:spPr/>
    </dgm:pt>
    <dgm:pt modelId="{7C7F0789-E26E-45DA-BD42-038E02D8DE30}" type="pres">
      <dgm:prSet presAssocID="{3AD1C3EC-95F9-4E7B-A811-01A0F80668E3}" presName="box" presStyleLbl="node1" presStyleIdx="1" presStyleCnt="3"/>
      <dgm:spPr/>
    </dgm:pt>
    <dgm:pt modelId="{76BFDAF5-7038-4AB6-A8E1-2BD45B028885}" type="pres">
      <dgm:prSet presAssocID="{3AD1C3EC-95F9-4E7B-A811-01A0F80668E3}"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6000" r="-26000"/>
          </a:stretch>
        </a:blipFill>
      </dgm:spPr>
    </dgm:pt>
    <dgm:pt modelId="{AF19C73C-2748-47E1-85D4-C7DBC5FE24D5}" type="pres">
      <dgm:prSet presAssocID="{3AD1C3EC-95F9-4E7B-A811-01A0F80668E3}" presName="text" presStyleLbl="node1" presStyleIdx="1" presStyleCnt="3">
        <dgm:presLayoutVars>
          <dgm:bulletEnabled val="1"/>
        </dgm:presLayoutVars>
      </dgm:prSet>
      <dgm:spPr/>
    </dgm:pt>
    <dgm:pt modelId="{2DFC48A9-DDE4-4EA3-AA31-44566C2899C1}" type="pres">
      <dgm:prSet presAssocID="{355741A9-2A5C-4DC7-A0A6-D32D58D671FA}" presName="spacer" presStyleCnt="0"/>
      <dgm:spPr/>
    </dgm:pt>
    <dgm:pt modelId="{78C7EF18-CC1D-480D-963F-F87FBA2113A0}" type="pres">
      <dgm:prSet presAssocID="{D27679BB-E4D0-415D-A2DD-0C9B6A0DF74B}" presName="comp" presStyleCnt="0"/>
      <dgm:spPr/>
    </dgm:pt>
    <dgm:pt modelId="{93189888-853D-43DC-B070-0277C06300FA}" type="pres">
      <dgm:prSet presAssocID="{D27679BB-E4D0-415D-A2DD-0C9B6A0DF74B}" presName="box" presStyleLbl="node1" presStyleIdx="2" presStyleCnt="3"/>
      <dgm:spPr/>
    </dgm:pt>
    <dgm:pt modelId="{56703D0F-88A5-408E-AC6E-94EEAD1588D8}" type="pres">
      <dgm:prSet presAssocID="{D27679BB-E4D0-415D-A2DD-0C9B6A0DF74B}"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6000" r="-26000"/>
          </a:stretch>
        </a:blipFill>
      </dgm:spPr>
    </dgm:pt>
    <dgm:pt modelId="{882FBDFC-5B3F-4EDE-8148-108442DFD57F}" type="pres">
      <dgm:prSet presAssocID="{D27679BB-E4D0-415D-A2DD-0C9B6A0DF74B}" presName="text" presStyleLbl="node1" presStyleIdx="2" presStyleCnt="3">
        <dgm:presLayoutVars>
          <dgm:bulletEnabled val="1"/>
        </dgm:presLayoutVars>
      </dgm:prSet>
      <dgm:spPr/>
    </dgm:pt>
  </dgm:ptLst>
  <dgm:cxnLst>
    <dgm:cxn modelId="{4023C20B-DF4B-436D-B8C8-F10B43543D31}" type="presOf" srcId="{D27679BB-E4D0-415D-A2DD-0C9B6A0DF74B}" destId="{93189888-853D-43DC-B070-0277C06300FA}" srcOrd="0" destOrd="0" presId="urn:microsoft.com/office/officeart/2005/8/layout/vList4"/>
    <dgm:cxn modelId="{14FC0828-34A5-4D5F-89A0-2678B8D0661C}" type="presOf" srcId="{3AD1C3EC-95F9-4E7B-A811-01A0F80668E3}" destId="{AF19C73C-2748-47E1-85D4-C7DBC5FE24D5}" srcOrd="1" destOrd="0" presId="urn:microsoft.com/office/officeart/2005/8/layout/vList4"/>
    <dgm:cxn modelId="{2A322F2C-7718-4067-B5F3-88EEDB234AA2}" srcId="{949F863F-DEED-42AE-B4CE-E5E5BE5AE9A9}" destId="{3AD1C3EC-95F9-4E7B-A811-01A0F80668E3}" srcOrd="1" destOrd="0" parTransId="{0B75F5BD-E112-4961-A9EF-32ECD68CDA09}" sibTransId="{355741A9-2A5C-4DC7-A0A6-D32D58D671FA}"/>
    <dgm:cxn modelId="{5C084941-7E0F-4DD0-83D0-B4753BE66F8A}" srcId="{949F863F-DEED-42AE-B4CE-E5E5BE5AE9A9}" destId="{D27679BB-E4D0-415D-A2DD-0C9B6A0DF74B}" srcOrd="2" destOrd="0" parTransId="{897ED275-813E-4FD1-8353-692988CC55A9}" sibTransId="{DF823936-D1C6-4250-9E94-CAF2CC4D06E0}"/>
    <dgm:cxn modelId="{7DE6CA4D-F0BC-40A7-8119-6693A20F2698}" type="presOf" srcId="{B3F1C108-3143-4FAD-B8C6-5DC4BCAB4FFB}" destId="{A0BD45AA-A85F-4EDC-9D28-9200A31072D8}" srcOrd="0" destOrd="0" presId="urn:microsoft.com/office/officeart/2005/8/layout/vList4"/>
    <dgm:cxn modelId="{4E4F9C56-358F-4D72-B8CC-C0FBBCC8D8F9}" type="presOf" srcId="{3AD1C3EC-95F9-4E7B-A811-01A0F80668E3}" destId="{7C7F0789-E26E-45DA-BD42-038E02D8DE30}" srcOrd="0" destOrd="0" presId="urn:microsoft.com/office/officeart/2005/8/layout/vList4"/>
    <dgm:cxn modelId="{2AC3317A-734F-4165-A727-1D3B9ACF3472}" type="presOf" srcId="{B3F1C108-3143-4FAD-B8C6-5DC4BCAB4FFB}" destId="{42774D7A-65DB-4B3D-AD57-4BB3839F6B1A}" srcOrd="1" destOrd="0" presId="urn:microsoft.com/office/officeart/2005/8/layout/vList4"/>
    <dgm:cxn modelId="{EE45407A-0596-487A-99FC-92427988420C}" type="presOf" srcId="{949F863F-DEED-42AE-B4CE-E5E5BE5AE9A9}" destId="{097A973E-A02B-4933-B954-1E82A26EA082}" srcOrd="0" destOrd="0" presId="urn:microsoft.com/office/officeart/2005/8/layout/vList4"/>
    <dgm:cxn modelId="{FA0C6E96-9E10-49F8-86FE-4FA5CFC459AC}" type="presOf" srcId="{D27679BB-E4D0-415D-A2DD-0C9B6A0DF74B}" destId="{882FBDFC-5B3F-4EDE-8148-108442DFD57F}" srcOrd="1" destOrd="0" presId="urn:microsoft.com/office/officeart/2005/8/layout/vList4"/>
    <dgm:cxn modelId="{D255EDC9-997C-4F2F-87B8-30C6E68111EE}" srcId="{949F863F-DEED-42AE-B4CE-E5E5BE5AE9A9}" destId="{B3F1C108-3143-4FAD-B8C6-5DC4BCAB4FFB}" srcOrd="0" destOrd="0" parTransId="{6DB4B8C2-B843-4CFE-B368-577220768C10}" sibTransId="{51B2B1B9-BBF8-49D2-9318-9C600C6FA33F}"/>
    <dgm:cxn modelId="{66A9DB9A-DD29-458E-88B9-6D73D8CDDC51}" type="presParOf" srcId="{097A973E-A02B-4933-B954-1E82A26EA082}" destId="{6F51BDB4-913C-43C2-B642-674711B7BC22}" srcOrd="0" destOrd="0" presId="urn:microsoft.com/office/officeart/2005/8/layout/vList4"/>
    <dgm:cxn modelId="{ECB9CAF6-9391-4D84-9B1D-0510C5C2086D}" type="presParOf" srcId="{6F51BDB4-913C-43C2-B642-674711B7BC22}" destId="{A0BD45AA-A85F-4EDC-9D28-9200A31072D8}" srcOrd="0" destOrd="0" presId="urn:microsoft.com/office/officeart/2005/8/layout/vList4"/>
    <dgm:cxn modelId="{7F816F7C-27D2-47AD-A05F-AE4052E30163}" type="presParOf" srcId="{6F51BDB4-913C-43C2-B642-674711B7BC22}" destId="{41BB5BAD-E4B7-42FE-9CA0-1D43A59239AF}" srcOrd="1" destOrd="0" presId="urn:microsoft.com/office/officeart/2005/8/layout/vList4"/>
    <dgm:cxn modelId="{3B2B446E-A75B-4C38-A832-E500CF4BC34F}" type="presParOf" srcId="{6F51BDB4-913C-43C2-B642-674711B7BC22}" destId="{42774D7A-65DB-4B3D-AD57-4BB3839F6B1A}" srcOrd="2" destOrd="0" presId="urn:microsoft.com/office/officeart/2005/8/layout/vList4"/>
    <dgm:cxn modelId="{690A1C1A-52EE-463E-BC2C-2BDD9B08CEBE}" type="presParOf" srcId="{097A973E-A02B-4933-B954-1E82A26EA082}" destId="{0650615D-5F62-401A-A0F3-5042E12F771D}" srcOrd="1" destOrd="0" presId="urn:microsoft.com/office/officeart/2005/8/layout/vList4"/>
    <dgm:cxn modelId="{217E0D02-E285-4475-A179-FD7443562A24}" type="presParOf" srcId="{097A973E-A02B-4933-B954-1E82A26EA082}" destId="{3104473C-2AF1-4FDE-857E-66CFA5FEA1C1}" srcOrd="2" destOrd="0" presId="urn:microsoft.com/office/officeart/2005/8/layout/vList4"/>
    <dgm:cxn modelId="{76E712C8-8EFC-4453-A5F7-F28EABCCE034}" type="presParOf" srcId="{3104473C-2AF1-4FDE-857E-66CFA5FEA1C1}" destId="{7C7F0789-E26E-45DA-BD42-038E02D8DE30}" srcOrd="0" destOrd="0" presId="urn:microsoft.com/office/officeart/2005/8/layout/vList4"/>
    <dgm:cxn modelId="{A9D918F2-05E4-4FBA-B7C0-45B90342B4E0}" type="presParOf" srcId="{3104473C-2AF1-4FDE-857E-66CFA5FEA1C1}" destId="{76BFDAF5-7038-4AB6-A8E1-2BD45B028885}" srcOrd="1" destOrd="0" presId="urn:microsoft.com/office/officeart/2005/8/layout/vList4"/>
    <dgm:cxn modelId="{1764F361-1278-411F-B5CE-C90CB9F515AF}" type="presParOf" srcId="{3104473C-2AF1-4FDE-857E-66CFA5FEA1C1}" destId="{AF19C73C-2748-47E1-85D4-C7DBC5FE24D5}" srcOrd="2" destOrd="0" presId="urn:microsoft.com/office/officeart/2005/8/layout/vList4"/>
    <dgm:cxn modelId="{8B06C264-65D9-4BE1-AE38-10A06CE7E472}" type="presParOf" srcId="{097A973E-A02B-4933-B954-1E82A26EA082}" destId="{2DFC48A9-DDE4-4EA3-AA31-44566C2899C1}" srcOrd="3" destOrd="0" presId="urn:microsoft.com/office/officeart/2005/8/layout/vList4"/>
    <dgm:cxn modelId="{D1A34D31-63B4-421D-8945-5D743ECD526D}" type="presParOf" srcId="{097A973E-A02B-4933-B954-1E82A26EA082}" destId="{78C7EF18-CC1D-480D-963F-F87FBA2113A0}" srcOrd="4" destOrd="0" presId="urn:microsoft.com/office/officeart/2005/8/layout/vList4"/>
    <dgm:cxn modelId="{A92F91D4-6A03-4FC6-B54D-E6247CD2EFB9}" type="presParOf" srcId="{78C7EF18-CC1D-480D-963F-F87FBA2113A0}" destId="{93189888-853D-43DC-B070-0277C06300FA}" srcOrd="0" destOrd="0" presId="urn:microsoft.com/office/officeart/2005/8/layout/vList4"/>
    <dgm:cxn modelId="{69E9DAB0-FB04-45A0-9FF8-60E1C3D8AD8A}" type="presParOf" srcId="{78C7EF18-CC1D-480D-963F-F87FBA2113A0}" destId="{56703D0F-88A5-408E-AC6E-94EEAD1588D8}" srcOrd="1" destOrd="0" presId="urn:microsoft.com/office/officeart/2005/8/layout/vList4"/>
    <dgm:cxn modelId="{F9ACB740-276F-45C2-9C1F-D1913CE5FD03}" type="presParOf" srcId="{78C7EF18-CC1D-480D-963F-F87FBA2113A0}" destId="{882FBDFC-5B3F-4EDE-8148-108442DFD57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F863F-DEED-42AE-B4CE-E5E5BE5AE9A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535615CC-5AB2-4343-B571-89E505253851}">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600" b="0" i="0" dirty="0">
              <a:latin typeface="BPG ExtraSquare Mtavruli" panose="02060504020202060204" pitchFamily="18" charset="0"/>
            </a:rPr>
            <a:t>განათლება</a:t>
          </a:r>
          <a:endParaRPr lang="en-GB" sz="1600" b="0" i="0" dirty="0">
            <a:latin typeface="BPG ExtraSquare Mtavruli" panose="02060504020202060204" pitchFamily="18" charset="0"/>
          </a:endParaRPr>
        </a:p>
        <a:p>
          <a:r>
            <a:rPr lang="ka-GE" sz="1600" b="0" i="0" dirty="0">
              <a:latin typeface="BPG ExtraSquare Mtavruli" panose="02060504020202060204" pitchFamily="18" charset="0"/>
            </a:rPr>
            <a:t>10 941 844 </a:t>
          </a:r>
          <a:r>
            <a:rPr lang="en-GB" sz="1600" b="0" i="0" dirty="0">
              <a:latin typeface="BPG ExtraSquare Mtavruli" panose="02060504020202060204" pitchFamily="18" charset="0"/>
            </a:rPr>
            <a:t>₾ </a:t>
          </a:r>
          <a:endParaRPr lang="en-GB" sz="1600" b="0" dirty="0">
            <a:latin typeface="BPG ExtraSquare Mtavruli" panose="02060504020202060204" pitchFamily="18" charset="0"/>
          </a:endParaRPr>
        </a:p>
      </dgm:t>
    </dgm:pt>
    <dgm:pt modelId="{D4FAC9A8-DCAC-4E16-B1F2-13F55C9F881C}" type="parTrans" cxnId="{DF5491BC-D14B-4BBF-807F-AD324530E26D}">
      <dgm:prSet/>
      <dgm:spPr/>
      <dgm:t>
        <a:bodyPr/>
        <a:lstStyle/>
        <a:p>
          <a:endParaRPr lang="en-GB"/>
        </a:p>
      </dgm:t>
    </dgm:pt>
    <dgm:pt modelId="{3A4C8AD4-D6D5-4D85-B985-58DD8E6E4A7F}" type="sibTrans" cxnId="{DF5491BC-D14B-4BBF-807F-AD324530E26D}">
      <dgm:prSet/>
      <dgm:spPr/>
      <dgm:t>
        <a:bodyPr/>
        <a:lstStyle/>
        <a:p>
          <a:endParaRPr lang="en-GB"/>
        </a:p>
      </dgm:t>
    </dgm:pt>
    <dgm:pt modelId="{FEC114E3-7F90-4BD9-A125-96631D57F82F}">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600" dirty="0">
              <a:latin typeface="BPG ExtraSquare Mtavruli" panose="02060504020202060204" pitchFamily="18" charset="0"/>
            </a:rPr>
            <a:t>კულტურა, ახალგაზრდობა და სპორტი</a:t>
          </a:r>
          <a:endParaRPr lang="en-GB" sz="1600" dirty="0">
            <a:latin typeface="BPG ExtraSquare Mtavruli" panose="02060504020202060204" pitchFamily="18" charset="0"/>
          </a:endParaRPr>
        </a:p>
        <a:p>
          <a:r>
            <a:rPr lang="ka-GE" sz="1600" dirty="0">
              <a:latin typeface="BPG ExtraSquare Mtavruli" panose="02060504020202060204" pitchFamily="18" charset="0"/>
            </a:rPr>
            <a:t>4 112 283 </a:t>
          </a:r>
          <a:r>
            <a:rPr lang="en-GB" sz="1600" dirty="0">
              <a:latin typeface="BPG ExtraSquare Mtavruli" panose="02060504020202060204" pitchFamily="18" charset="0"/>
            </a:rPr>
            <a:t>₾</a:t>
          </a:r>
        </a:p>
      </dgm:t>
    </dgm:pt>
    <dgm:pt modelId="{E51937C9-8005-472E-8852-61F1AD40580F}" type="parTrans" cxnId="{0911962F-77D0-42DE-B454-B4066BD85762}">
      <dgm:prSet/>
      <dgm:spPr/>
      <dgm:t>
        <a:bodyPr/>
        <a:lstStyle/>
        <a:p>
          <a:endParaRPr lang="en-GB"/>
        </a:p>
      </dgm:t>
    </dgm:pt>
    <dgm:pt modelId="{CB44BE20-C541-432A-A523-93779939B216}" type="sibTrans" cxnId="{0911962F-77D0-42DE-B454-B4066BD85762}">
      <dgm:prSet/>
      <dgm:spPr/>
      <dgm:t>
        <a:bodyPr/>
        <a:lstStyle/>
        <a:p>
          <a:endParaRPr lang="en-GB"/>
        </a:p>
      </dgm:t>
    </dgm:pt>
    <dgm:pt modelId="{7FEBA0D5-EAA8-488B-9C09-CF67FBAE45CF}">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600" b="0" dirty="0">
              <a:latin typeface="BPG ExtraSquare Mtavruli" panose="02060504020202060204" pitchFamily="18" charset="0"/>
            </a:rPr>
            <a:t>მოსახლეობის ჯანმრთელობის დაცვა და სოციალური უზრუნველყოფა </a:t>
          </a:r>
          <a:endParaRPr lang="en-GB" sz="1600" b="0" dirty="0">
            <a:latin typeface="BPG ExtraSquare Mtavruli" panose="02060504020202060204" pitchFamily="18" charset="0"/>
          </a:endParaRPr>
        </a:p>
        <a:p>
          <a:r>
            <a:rPr lang="ka-GE" sz="1600" b="0" dirty="0">
              <a:latin typeface="BPG ExtraSquare Mtavruli" panose="02060504020202060204" pitchFamily="18" charset="0"/>
            </a:rPr>
            <a:t>5 098 782 </a:t>
          </a:r>
          <a:r>
            <a:rPr lang="en-GB" sz="1600" b="0" dirty="0">
              <a:latin typeface="BPG ExtraSquare Mtavruli" panose="02060504020202060204" pitchFamily="18" charset="0"/>
            </a:rPr>
            <a:t>₾</a:t>
          </a:r>
        </a:p>
      </dgm:t>
    </dgm:pt>
    <dgm:pt modelId="{D242C259-6E15-428B-B406-5E92B58DA6DA}" type="parTrans" cxnId="{4F9E5AB0-AF1D-44F3-92CC-1428A9636AEC}">
      <dgm:prSet/>
      <dgm:spPr/>
      <dgm:t>
        <a:bodyPr/>
        <a:lstStyle/>
        <a:p>
          <a:endParaRPr lang="en-GB"/>
        </a:p>
      </dgm:t>
    </dgm:pt>
    <dgm:pt modelId="{97F6AA07-AB7A-4AAD-8357-782760FE81BD}" type="sibTrans" cxnId="{4F9E5AB0-AF1D-44F3-92CC-1428A9636AEC}">
      <dgm:prSet/>
      <dgm:spPr/>
      <dgm:t>
        <a:bodyPr/>
        <a:lstStyle/>
        <a:p>
          <a:endParaRPr lang="en-GB"/>
        </a:p>
      </dgm:t>
    </dgm:pt>
    <dgm:pt modelId="{097A973E-A02B-4933-B954-1E82A26EA082}" type="pres">
      <dgm:prSet presAssocID="{949F863F-DEED-42AE-B4CE-E5E5BE5AE9A9}" presName="linear" presStyleCnt="0">
        <dgm:presLayoutVars>
          <dgm:dir/>
          <dgm:resizeHandles val="exact"/>
        </dgm:presLayoutVars>
      </dgm:prSet>
      <dgm:spPr/>
    </dgm:pt>
    <dgm:pt modelId="{70EFFD7B-077B-4820-AD64-FF853346144E}" type="pres">
      <dgm:prSet presAssocID="{535615CC-5AB2-4343-B571-89E505253851}" presName="comp" presStyleCnt="0"/>
      <dgm:spPr/>
    </dgm:pt>
    <dgm:pt modelId="{D8BE0DF7-A964-469D-9558-65CCF9FDE0A0}" type="pres">
      <dgm:prSet presAssocID="{535615CC-5AB2-4343-B571-89E505253851}" presName="box" presStyleLbl="node1" presStyleIdx="0" presStyleCnt="3"/>
      <dgm:spPr/>
    </dgm:pt>
    <dgm:pt modelId="{5E6A38B7-4931-4BBE-8127-8DCF1C2B580F}" type="pres">
      <dgm:prSet presAssocID="{535615CC-5AB2-4343-B571-89E505253851}"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000" b="-1000"/>
          </a:stretch>
        </a:blipFill>
      </dgm:spPr>
    </dgm:pt>
    <dgm:pt modelId="{01C791F4-4270-47A3-A7AF-D68BFC4A4920}" type="pres">
      <dgm:prSet presAssocID="{535615CC-5AB2-4343-B571-89E505253851}" presName="text" presStyleLbl="node1" presStyleIdx="0" presStyleCnt="3">
        <dgm:presLayoutVars>
          <dgm:bulletEnabled val="1"/>
        </dgm:presLayoutVars>
      </dgm:prSet>
      <dgm:spPr/>
    </dgm:pt>
    <dgm:pt modelId="{661D146A-545B-4DD7-B63A-EBA67318FA9F}" type="pres">
      <dgm:prSet presAssocID="{3A4C8AD4-D6D5-4D85-B985-58DD8E6E4A7F}" presName="spacer" presStyleCnt="0"/>
      <dgm:spPr/>
    </dgm:pt>
    <dgm:pt modelId="{5B128193-0BA1-4711-8B0B-C89BB039F4E6}" type="pres">
      <dgm:prSet presAssocID="{FEC114E3-7F90-4BD9-A125-96631D57F82F}" presName="comp" presStyleCnt="0"/>
      <dgm:spPr/>
    </dgm:pt>
    <dgm:pt modelId="{91DBD629-12D7-49A6-B2C8-8CD2F2AB49BD}" type="pres">
      <dgm:prSet presAssocID="{FEC114E3-7F90-4BD9-A125-96631D57F82F}" presName="box" presStyleLbl="node1" presStyleIdx="1" presStyleCnt="3"/>
      <dgm:spPr/>
    </dgm:pt>
    <dgm:pt modelId="{A3FAD687-3600-4CAF-96E7-7C853942F8E9}" type="pres">
      <dgm:prSet presAssocID="{FEC114E3-7F90-4BD9-A125-96631D57F82F}" presName="img" presStyleLbl="fgImgPlace1" presStyleIdx="1" presStyleCnt="3"/>
      <dgm:spPr>
        <a:blipFill>
          <a:blip xmlns:r="http://schemas.openxmlformats.org/officeDocument/2006/relationships" r:embed="rId3"/>
          <a:srcRect/>
          <a:stretch>
            <a:fillRect l="-29000" r="-29000"/>
          </a:stretch>
        </a:blipFill>
      </dgm:spPr>
      <dgm:extLst>
        <a:ext uri="{E40237B7-FDA0-4F09-8148-C483321AD2D9}">
          <dgm14:cNvPr xmlns:dgm14="http://schemas.microsoft.com/office/drawing/2010/diagram" id="0" name="" descr="Students gathered in amphitheater"/>
        </a:ext>
      </dgm:extLst>
    </dgm:pt>
    <dgm:pt modelId="{274CB995-F295-43CD-9D1F-EA0BA513550A}" type="pres">
      <dgm:prSet presAssocID="{FEC114E3-7F90-4BD9-A125-96631D57F82F}" presName="text" presStyleLbl="node1" presStyleIdx="1" presStyleCnt="3">
        <dgm:presLayoutVars>
          <dgm:bulletEnabled val="1"/>
        </dgm:presLayoutVars>
      </dgm:prSet>
      <dgm:spPr/>
    </dgm:pt>
    <dgm:pt modelId="{32306033-A936-46C6-8842-8024D56D80C8}" type="pres">
      <dgm:prSet presAssocID="{CB44BE20-C541-432A-A523-93779939B216}" presName="spacer" presStyleCnt="0"/>
      <dgm:spPr/>
    </dgm:pt>
    <dgm:pt modelId="{8F1338BB-BC67-4A32-A09F-B8C01EB6B416}" type="pres">
      <dgm:prSet presAssocID="{7FEBA0D5-EAA8-488B-9C09-CF67FBAE45CF}" presName="comp" presStyleCnt="0"/>
      <dgm:spPr/>
    </dgm:pt>
    <dgm:pt modelId="{679F4311-4721-4972-AFB7-4E57504D3812}" type="pres">
      <dgm:prSet presAssocID="{7FEBA0D5-EAA8-488B-9C09-CF67FBAE45CF}" presName="box" presStyleLbl="node1" presStyleIdx="2" presStyleCnt="3"/>
      <dgm:spPr/>
    </dgm:pt>
    <dgm:pt modelId="{894A873A-D9B4-4D5B-9052-E59EF449670A}" type="pres">
      <dgm:prSet presAssocID="{7FEBA0D5-EAA8-488B-9C09-CF67FBAE45CF}" presName="img"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41000" r="-41000"/>
          </a:stretch>
        </a:blipFill>
      </dgm:spPr>
    </dgm:pt>
    <dgm:pt modelId="{DE0DFAB8-6A05-4555-98D1-412B4F703405}" type="pres">
      <dgm:prSet presAssocID="{7FEBA0D5-EAA8-488B-9C09-CF67FBAE45CF}" presName="text" presStyleLbl="node1" presStyleIdx="2" presStyleCnt="3">
        <dgm:presLayoutVars>
          <dgm:bulletEnabled val="1"/>
        </dgm:presLayoutVars>
      </dgm:prSet>
      <dgm:spPr/>
    </dgm:pt>
  </dgm:ptLst>
  <dgm:cxnLst>
    <dgm:cxn modelId="{0911962F-77D0-42DE-B454-B4066BD85762}" srcId="{949F863F-DEED-42AE-B4CE-E5E5BE5AE9A9}" destId="{FEC114E3-7F90-4BD9-A125-96631D57F82F}" srcOrd="1" destOrd="0" parTransId="{E51937C9-8005-472E-8852-61F1AD40580F}" sibTransId="{CB44BE20-C541-432A-A523-93779939B216}"/>
    <dgm:cxn modelId="{C010903E-1B7B-48C1-83DB-36B628FF841C}" type="presOf" srcId="{7FEBA0D5-EAA8-488B-9C09-CF67FBAE45CF}" destId="{DE0DFAB8-6A05-4555-98D1-412B4F703405}" srcOrd="1" destOrd="0" presId="urn:microsoft.com/office/officeart/2005/8/layout/vList4"/>
    <dgm:cxn modelId="{BD7A8341-C827-486E-A198-95E9EFF05B12}" type="presOf" srcId="{7FEBA0D5-EAA8-488B-9C09-CF67FBAE45CF}" destId="{679F4311-4721-4972-AFB7-4E57504D3812}" srcOrd="0" destOrd="0" presId="urn:microsoft.com/office/officeart/2005/8/layout/vList4"/>
    <dgm:cxn modelId="{4820E753-7C13-4AB8-B651-8591DD50467B}" type="presOf" srcId="{FEC114E3-7F90-4BD9-A125-96631D57F82F}" destId="{91DBD629-12D7-49A6-B2C8-8CD2F2AB49BD}" srcOrd="0" destOrd="0" presId="urn:microsoft.com/office/officeart/2005/8/layout/vList4"/>
    <dgm:cxn modelId="{EE45407A-0596-487A-99FC-92427988420C}" type="presOf" srcId="{949F863F-DEED-42AE-B4CE-E5E5BE5AE9A9}" destId="{097A973E-A02B-4933-B954-1E82A26EA082}" srcOrd="0" destOrd="0" presId="urn:microsoft.com/office/officeart/2005/8/layout/vList4"/>
    <dgm:cxn modelId="{64D18081-563C-4F17-9466-FC270FFF8DB6}" type="presOf" srcId="{535615CC-5AB2-4343-B571-89E505253851}" destId="{01C791F4-4270-47A3-A7AF-D68BFC4A4920}" srcOrd="1" destOrd="0" presId="urn:microsoft.com/office/officeart/2005/8/layout/vList4"/>
    <dgm:cxn modelId="{4F9E5AB0-AF1D-44F3-92CC-1428A9636AEC}" srcId="{949F863F-DEED-42AE-B4CE-E5E5BE5AE9A9}" destId="{7FEBA0D5-EAA8-488B-9C09-CF67FBAE45CF}" srcOrd="2" destOrd="0" parTransId="{D242C259-6E15-428B-B406-5E92B58DA6DA}" sibTransId="{97F6AA07-AB7A-4AAD-8357-782760FE81BD}"/>
    <dgm:cxn modelId="{DF5491BC-D14B-4BBF-807F-AD324530E26D}" srcId="{949F863F-DEED-42AE-B4CE-E5E5BE5AE9A9}" destId="{535615CC-5AB2-4343-B571-89E505253851}" srcOrd="0" destOrd="0" parTransId="{D4FAC9A8-DCAC-4E16-B1F2-13F55C9F881C}" sibTransId="{3A4C8AD4-D6D5-4D85-B985-58DD8E6E4A7F}"/>
    <dgm:cxn modelId="{04A122C9-FC45-4BF8-966C-0F8378CACC2F}" type="presOf" srcId="{535615CC-5AB2-4343-B571-89E505253851}" destId="{D8BE0DF7-A964-469D-9558-65CCF9FDE0A0}" srcOrd="0" destOrd="0" presId="urn:microsoft.com/office/officeart/2005/8/layout/vList4"/>
    <dgm:cxn modelId="{2BC176EE-499F-48B1-A10B-FE1246C09184}" type="presOf" srcId="{FEC114E3-7F90-4BD9-A125-96631D57F82F}" destId="{274CB995-F295-43CD-9D1F-EA0BA513550A}" srcOrd="1" destOrd="0" presId="urn:microsoft.com/office/officeart/2005/8/layout/vList4"/>
    <dgm:cxn modelId="{C69A236F-0268-43E9-84BF-8BE920CA90B7}" type="presParOf" srcId="{097A973E-A02B-4933-B954-1E82A26EA082}" destId="{70EFFD7B-077B-4820-AD64-FF853346144E}" srcOrd="0" destOrd="0" presId="urn:microsoft.com/office/officeart/2005/8/layout/vList4"/>
    <dgm:cxn modelId="{BD713284-5F8E-405E-A976-D33A2B61330A}" type="presParOf" srcId="{70EFFD7B-077B-4820-AD64-FF853346144E}" destId="{D8BE0DF7-A964-469D-9558-65CCF9FDE0A0}" srcOrd="0" destOrd="0" presId="urn:microsoft.com/office/officeart/2005/8/layout/vList4"/>
    <dgm:cxn modelId="{F68E8185-6006-4432-8064-5525B91B9CAC}" type="presParOf" srcId="{70EFFD7B-077B-4820-AD64-FF853346144E}" destId="{5E6A38B7-4931-4BBE-8127-8DCF1C2B580F}" srcOrd="1" destOrd="0" presId="urn:microsoft.com/office/officeart/2005/8/layout/vList4"/>
    <dgm:cxn modelId="{FCA760E9-FC5A-488E-AD64-8CEF3600CA53}" type="presParOf" srcId="{70EFFD7B-077B-4820-AD64-FF853346144E}" destId="{01C791F4-4270-47A3-A7AF-D68BFC4A4920}" srcOrd="2" destOrd="0" presId="urn:microsoft.com/office/officeart/2005/8/layout/vList4"/>
    <dgm:cxn modelId="{C0D49AE8-1933-4FAD-BB03-2B7A0D8FB553}" type="presParOf" srcId="{097A973E-A02B-4933-B954-1E82A26EA082}" destId="{661D146A-545B-4DD7-B63A-EBA67318FA9F}" srcOrd="1" destOrd="0" presId="urn:microsoft.com/office/officeart/2005/8/layout/vList4"/>
    <dgm:cxn modelId="{D3648CA7-DF54-4078-BF2A-50BB1281492F}" type="presParOf" srcId="{097A973E-A02B-4933-B954-1E82A26EA082}" destId="{5B128193-0BA1-4711-8B0B-C89BB039F4E6}" srcOrd="2" destOrd="0" presId="urn:microsoft.com/office/officeart/2005/8/layout/vList4"/>
    <dgm:cxn modelId="{CF6A2B3B-DE1A-4C36-A071-E8E9FDAA542D}" type="presParOf" srcId="{5B128193-0BA1-4711-8B0B-C89BB039F4E6}" destId="{91DBD629-12D7-49A6-B2C8-8CD2F2AB49BD}" srcOrd="0" destOrd="0" presId="urn:microsoft.com/office/officeart/2005/8/layout/vList4"/>
    <dgm:cxn modelId="{898DF7F9-26B5-47E6-8B5B-DFEBDE354B5F}" type="presParOf" srcId="{5B128193-0BA1-4711-8B0B-C89BB039F4E6}" destId="{A3FAD687-3600-4CAF-96E7-7C853942F8E9}" srcOrd="1" destOrd="0" presId="urn:microsoft.com/office/officeart/2005/8/layout/vList4"/>
    <dgm:cxn modelId="{BD7A3A61-6E90-4701-A1E1-41904A305722}" type="presParOf" srcId="{5B128193-0BA1-4711-8B0B-C89BB039F4E6}" destId="{274CB995-F295-43CD-9D1F-EA0BA513550A}" srcOrd="2" destOrd="0" presId="urn:microsoft.com/office/officeart/2005/8/layout/vList4"/>
    <dgm:cxn modelId="{D723D60F-2226-4348-8E44-0E485F8FA26E}" type="presParOf" srcId="{097A973E-A02B-4933-B954-1E82A26EA082}" destId="{32306033-A936-46C6-8842-8024D56D80C8}" srcOrd="3" destOrd="0" presId="urn:microsoft.com/office/officeart/2005/8/layout/vList4"/>
    <dgm:cxn modelId="{2E6C9D1F-ACD6-409B-AD19-D7EEE47FE21B}" type="presParOf" srcId="{097A973E-A02B-4933-B954-1E82A26EA082}" destId="{8F1338BB-BC67-4A32-A09F-B8C01EB6B416}" srcOrd="4" destOrd="0" presId="urn:microsoft.com/office/officeart/2005/8/layout/vList4"/>
    <dgm:cxn modelId="{723AB398-680D-452D-AD0F-1FBB25DB85FE}" type="presParOf" srcId="{8F1338BB-BC67-4A32-A09F-B8C01EB6B416}" destId="{679F4311-4721-4972-AFB7-4E57504D3812}" srcOrd="0" destOrd="0" presId="urn:microsoft.com/office/officeart/2005/8/layout/vList4"/>
    <dgm:cxn modelId="{917B52BB-B4CA-4950-93A6-DBC00CE26D67}" type="presParOf" srcId="{8F1338BB-BC67-4A32-A09F-B8C01EB6B416}" destId="{894A873A-D9B4-4D5B-9052-E59EF449670A}" srcOrd="1" destOrd="0" presId="urn:microsoft.com/office/officeart/2005/8/layout/vList4"/>
    <dgm:cxn modelId="{A733D211-741B-4689-8667-C30651BB9405}" type="presParOf" srcId="{8F1338BB-BC67-4A32-A09F-B8C01EB6B416}" destId="{DE0DFAB8-6A05-4555-98D1-412B4F703405}"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8C7C0B-FB49-4BC1-B83B-F891CE7EF102}"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GB"/>
        </a:p>
      </dgm:t>
    </dgm:pt>
    <dgm:pt modelId="{3B35B04E-2C1C-42C8-BD93-0E98A2C8357E}">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a:ln>
          <a:solidFill>
            <a:schemeClr val="accent1">
              <a:lumMod val="75000"/>
            </a:schemeClr>
          </a:solidFill>
        </a:ln>
      </dgm:spPr>
      <dgm:t>
        <a:bodyPr/>
        <a:lstStyle/>
        <a:p>
          <a:pPr algn="ctr"/>
          <a:r>
            <a:rPr lang="ka-GE" sz="2800" b="0" dirty="0">
              <a:latin typeface="BPG ExtraSquare Mtavruli" panose="02060504020202060204" pitchFamily="18" charset="0"/>
            </a:rPr>
            <a:t>2024 წლის ბიუჯეტი - 55 450 364 ლარი</a:t>
          </a:r>
        </a:p>
      </dgm:t>
    </dgm:pt>
    <dgm:pt modelId="{16EECA13-0A4B-4B5D-9A53-8CF3ABFDFA2C}" type="parTrans" cxnId="{51D20E01-EF2D-4F17-96A5-3F13FAA879E1}">
      <dgm:prSet/>
      <dgm:spPr/>
      <dgm:t>
        <a:bodyPr/>
        <a:lstStyle/>
        <a:p>
          <a:endParaRPr lang="en-GB"/>
        </a:p>
      </dgm:t>
    </dgm:pt>
    <dgm:pt modelId="{A68C07D4-3F07-4076-9A94-5228EE3EE8B7}" type="sibTrans" cxnId="{51D20E01-EF2D-4F17-96A5-3F13FAA879E1}">
      <dgm:prSet/>
      <dgm:spPr/>
      <dgm:t>
        <a:bodyPr/>
        <a:lstStyle/>
        <a:p>
          <a:endParaRPr lang="en-GB"/>
        </a:p>
      </dgm:t>
    </dgm:pt>
    <dgm:pt modelId="{E39CBFC9-D17E-4485-B009-FFEC908843A4}" type="pres">
      <dgm:prSet presAssocID="{0C8C7C0B-FB49-4BC1-B83B-F891CE7EF102}" presName="linear" presStyleCnt="0">
        <dgm:presLayoutVars>
          <dgm:animLvl val="lvl"/>
          <dgm:resizeHandles val="exact"/>
        </dgm:presLayoutVars>
      </dgm:prSet>
      <dgm:spPr/>
    </dgm:pt>
    <dgm:pt modelId="{F4A5A597-E9EE-41E5-8BAA-34E57FE3196F}" type="pres">
      <dgm:prSet presAssocID="{3B35B04E-2C1C-42C8-BD93-0E98A2C8357E}" presName="parentText" presStyleLbl="node1" presStyleIdx="0" presStyleCnt="1" custLinFactNeighborY="-13682">
        <dgm:presLayoutVars>
          <dgm:chMax val="0"/>
          <dgm:bulletEnabled val="1"/>
        </dgm:presLayoutVars>
      </dgm:prSet>
      <dgm:spPr/>
    </dgm:pt>
  </dgm:ptLst>
  <dgm:cxnLst>
    <dgm:cxn modelId="{51D20E01-EF2D-4F17-96A5-3F13FAA879E1}" srcId="{0C8C7C0B-FB49-4BC1-B83B-F891CE7EF102}" destId="{3B35B04E-2C1C-42C8-BD93-0E98A2C8357E}" srcOrd="0" destOrd="0" parTransId="{16EECA13-0A4B-4B5D-9A53-8CF3ABFDFA2C}" sibTransId="{A68C07D4-3F07-4076-9A94-5228EE3EE8B7}"/>
    <dgm:cxn modelId="{1E026B0A-8CBC-4E9D-9866-113D6940CD85}" type="presOf" srcId="{0C8C7C0B-FB49-4BC1-B83B-F891CE7EF102}" destId="{E39CBFC9-D17E-4485-B009-FFEC908843A4}" srcOrd="0" destOrd="0" presId="urn:microsoft.com/office/officeart/2005/8/layout/vList2"/>
    <dgm:cxn modelId="{2C8216C3-5992-4A8C-9708-079E5B1F31EF}" type="presOf" srcId="{3B35B04E-2C1C-42C8-BD93-0E98A2C8357E}" destId="{F4A5A597-E9EE-41E5-8BAA-34E57FE3196F}" srcOrd="0" destOrd="0" presId="urn:microsoft.com/office/officeart/2005/8/layout/vList2"/>
    <dgm:cxn modelId="{4E4BC155-42A9-4CB7-A9D5-11A107F95AEC}" type="presParOf" srcId="{E39CBFC9-D17E-4485-B009-FFEC908843A4}" destId="{F4A5A597-E9EE-41E5-8BAA-34E57FE3196F}"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9F863F-DEED-42AE-B4CE-E5E5BE5AE9A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B3F1C108-3143-4FAD-B8C6-5DC4BCAB4FFB}">
      <dgm:prSet>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b="0" dirty="0">
              <a:latin typeface="BPG ExtraSquare Mtavruli" panose="02060504020202060204" pitchFamily="18" charset="0"/>
            </a:rPr>
            <a:t>სოფელ მახოში სპორტული მოედნის რეაბილიტაცია </a:t>
          </a:r>
        </a:p>
        <a:p>
          <a:r>
            <a:rPr lang="ka-GE" b="0" dirty="0">
              <a:latin typeface="BPG ExtraSquare Mtavruli" panose="02060504020202060204" pitchFamily="18" charset="0"/>
            </a:rPr>
            <a:t>68 553 ლარი</a:t>
          </a:r>
          <a:endParaRPr lang="en-GB" b="0" dirty="0">
            <a:latin typeface="BPG ExtraSquare Mtavruli" panose="02060504020202060204" pitchFamily="18" charset="0"/>
          </a:endParaRPr>
        </a:p>
      </dgm:t>
    </dgm:pt>
    <dgm:pt modelId="{6DB4B8C2-B843-4CFE-B368-577220768C10}" type="parTrans" cxnId="{D255EDC9-997C-4F2F-87B8-30C6E68111EE}">
      <dgm:prSet/>
      <dgm:spPr/>
      <dgm:t>
        <a:bodyPr/>
        <a:lstStyle/>
        <a:p>
          <a:endParaRPr lang="en-GB"/>
        </a:p>
      </dgm:t>
    </dgm:pt>
    <dgm:pt modelId="{51B2B1B9-BBF8-49D2-9318-9C600C6FA33F}" type="sibTrans" cxnId="{D255EDC9-997C-4F2F-87B8-30C6E68111EE}">
      <dgm:prSet/>
      <dgm:spPr/>
      <dgm:t>
        <a:bodyPr/>
        <a:lstStyle/>
        <a:p>
          <a:endParaRPr lang="en-GB"/>
        </a:p>
      </dgm:t>
    </dgm:pt>
    <dgm:pt modelId="{D27679BB-E4D0-415D-A2DD-0C9B6A0DF74B}">
      <dgm:prSet>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b="0" dirty="0">
              <a:latin typeface="BPG ExtraSquare Mtavruli" panose="02060504020202060204" pitchFamily="18" charset="0"/>
            </a:rPr>
            <a:t>სოფელ ზედა წინსვლაში სპორტული მოედნის მოწყობა</a:t>
          </a:r>
        </a:p>
        <a:p>
          <a:r>
            <a:rPr lang="ka-GE" b="0" dirty="0">
              <a:latin typeface="BPG ExtraSquare Mtavruli" panose="02060504020202060204" pitchFamily="18" charset="0"/>
            </a:rPr>
            <a:t>132 441 ლარი</a:t>
          </a:r>
          <a:endParaRPr lang="en-GB" b="0" dirty="0">
            <a:latin typeface="BPG ExtraSquare Mtavruli" panose="02060504020202060204" pitchFamily="18" charset="0"/>
          </a:endParaRPr>
        </a:p>
      </dgm:t>
    </dgm:pt>
    <dgm:pt modelId="{897ED275-813E-4FD1-8353-692988CC55A9}" type="parTrans" cxnId="{5C084941-7E0F-4DD0-83D0-B4753BE66F8A}">
      <dgm:prSet/>
      <dgm:spPr/>
      <dgm:t>
        <a:bodyPr/>
        <a:lstStyle/>
        <a:p>
          <a:endParaRPr lang="en-GB"/>
        </a:p>
      </dgm:t>
    </dgm:pt>
    <dgm:pt modelId="{DF823936-D1C6-4250-9E94-CAF2CC4D06E0}" type="sibTrans" cxnId="{5C084941-7E0F-4DD0-83D0-B4753BE66F8A}">
      <dgm:prSet/>
      <dgm:spPr/>
      <dgm:t>
        <a:bodyPr/>
        <a:lstStyle/>
        <a:p>
          <a:endParaRPr lang="en-GB"/>
        </a:p>
      </dgm:t>
    </dgm:pt>
    <dgm:pt modelId="{3AD1C3EC-95F9-4E7B-A811-01A0F80668E3}">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900" b="0" dirty="0">
              <a:latin typeface="BPG ExtraSquare Mtavruli" panose="02060504020202060204" pitchFamily="18" charset="0"/>
            </a:rPr>
            <a:t>სოფელ ქედქედში სპორტული მოედნის რეაბილიტაცია </a:t>
          </a:r>
        </a:p>
        <a:p>
          <a:r>
            <a:rPr lang="ka-GE" sz="1900" b="0" dirty="0">
              <a:latin typeface="BPG ExtraSquare Mtavruli" panose="02060504020202060204" pitchFamily="18" charset="0"/>
            </a:rPr>
            <a:t>96 199 ლარი</a:t>
          </a:r>
          <a:endParaRPr lang="en-GB" sz="1900" b="0" dirty="0">
            <a:latin typeface="BPG ExtraSquare Mtavruli" panose="02060504020202060204" pitchFamily="18" charset="0"/>
          </a:endParaRPr>
        </a:p>
      </dgm:t>
    </dgm:pt>
    <dgm:pt modelId="{0B75F5BD-E112-4961-A9EF-32ECD68CDA09}" type="parTrans" cxnId="{2A322F2C-7718-4067-B5F3-88EEDB234AA2}">
      <dgm:prSet/>
      <dgm:spPr/>
      <dgm:t>
        <a:bodyPr/>
        <a:lstStyle/>
        <a:p>
          <a:endParaRPr lang="en-GB"/>
        </a:p>
      </dgm:t>
    </dgm:pt>
    <dgm:pt modelId="{355741A9-2A5C-4DC7-A0A6-D32D58D671FA}" type="sibTrans" cxnId="{2A322F2C-7718-4067-B5F3-88EEDB234AA2}">
      <dgm:prSet/>
      <dgm:spPr/>
      <dgm:t>
        <a:bodyPr/>
        <a:lstStyle/>
        <a:p>
          <a:endParaRPr lang="en-GB"/>
        </a:p>
      </dgm:t>
    </dgm:pt>
    <dgm:pt modelId="{097A973E-A02B-4933-B954-1E82A26EA082}" type="pres">
      <dgm:prSet presAssocID="{949F863F-DEED-42AE-B4CE-E5E5BE5AE9A9}" presName="linear" presStyleCnt="0">
        <dgm:presLayoutVars>
          <dgm:dir/>
          <dgm:resizeHandles val="exact"/>
        </dgm:presLayoutVars>
      </dgm:prSet>
      <dgm:spPr/>
    </dgm:pt>
    <dgm:pt modelId="{6F51BDB4-913C-43C2-B642-674711B7BC22}" type="pres">
      <dgm:prSet presAssocID="{B3F1C108-3143-4FAD-B8C6-5DC4BCAB4FFB}" presName="comp" presStyleCnt="0"/>
      <dgm:spPr/>
    </dgm:pt>
    <dgm:pt modelId="{A0BD45AA-A85F-4EDC-9D28-9200A31072D8}" type="pres">
      <dgm:prSet presAssocID="{B3F1C108-3143-4FAD-B8C6-5DC4BCAB4FFB}" presName="box" presStyleLbl="node1" presStyleIdx="0" presStyleCnt="3"/>
      <dgm:spPr/>
    </dgm:pt>
    <dgm:pt modelId="{41BB5BAD-E4B7-42FE-9CA0-1D43A59239AF}" type="pres">
      <dgm:prSet presAssocID="{B3F1C108-3143-4FAD-B8C6-5DC4BCAB4FFB}"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42774D7A-65DB-4B3D-AD57-4BB3839F6B1A}" type="pres">
      <dgm:prSet presAssocID="{B3F1C108-3143-4FAD-B8C6-5DC4BCAB4FFB}" presName="text" presStyleLbl="node1" presStyleIdx="0" presStyleCnt="3">
        <dgm:presLayoutVars>
          <dgm:bulletEnabled val="1"/>
        </dgm:presLayoutVars>
      </dgm:prSet>
      <dgm:spPr/>
    </dgm:pt>
    <dgm:pt modelId="{0650615D-5F62-401A-A0F3-5042E12F771D}" type="pres">
      <dgm:prSet presAssocID="{51B2B1B9-BBF8-49D2-9318-9C600C6FA33F}" presName="spacer" presStyleCnt="0"/>
      <dgm:spPr/>
    </dgm:pt>
    <dgm:pt modelId="{3104473C-2AF1-4FDE-857E-66CFA5FEA1C1}" type="pres">
      <dgm:prSet presAssocID="{3AD1C3EC-95F9-4E7B-A811-01A0F80668E3}" presName="comp" presStyleCnt="0"/>
      <dgm:spPr/>
    </dgm:pt>
    <dgm:pt modelId="{7C7F0789-E26E-45DA-BD42-038E02D8DE30}" type="pres">
      <dgm:prSet presAssocID="{3AD1C3EC-95F9-4E7B-A811-01A0F80668E3}" presName="box" presStyleLbl="node1" presStyleIdx="1" presStyleCnt="3"/>
      <dgm:spPr/>
    </dgm:pt>
    <dgm:pt modelId="{76BFDAF5-7038-4AB6-A8E1-2BD45B028885}" type="pres">
      <dgm:prSet presAssocID="{3AD1C3EC-95F9-4E7B-A811-01A0F80668E3}" presName="img" presStyleLbl="fgImgPlace1" presStyleIdx="1" presStyleCnt="3"/>
      <dgm:spPr>
        <a:blipFill>
          <a:blip xmlns:r="http://schemas.openxmlformats.org/officeDocument/2006/relationships" r:embed="rId2"/>
          <a:srcRect/>
          <a:stretch>
            <a:fillRect l="-18000" r="-18000"/>
          </a:stretch>
        </a:blipFill>
      </dgm:spPr>
    </dgm:pt>
    <dgm:pt modelId="{AF19C73C-2748-47E1-85D4-C7DBC5FE24D5}" type="pres">
      <dgm:prSet presAssocID="{3AD1C3EC-95F9-4E7B-A811-01A0F80668E3}" presName="text" presStyleLbl="node1" presStyleIdx="1" presStyleCnt="3">
        <dgm:presLayoutVars>
          <dgm:bulletEnabled val="1"/>
        </dgm:presLayoutVars>
      </dgm:prSet>
      <dgm:spPr/>
    </dgm:pt>
    <dgm:pt modelId="{2DFC48A9-DDE4-4EA3-AA31-44566C2899C1}" type="pres">
      <dgm:prSet presAssocID="{355741A9-2A5C-4DC7-A0A6-D32D58D671FA}" presName="spacer" presStyleCnt="0"/>
      <dgm:spPr/>
    </dgm:pt>
    <dgm:pt modelId="{78C7EF18-CC1D-480D-963F-F87FBA2113A0}" type="pres">
      <dgm:prSet presAssocID="{D27679BB-E4D0-415D-A2DD-0C9B6A0DF74B}" presName="comp" presStyleCnt="0"/>
      <dgm:spPr/>
    </dgm:pt>
    <dgm:pt modelId="{93189888-853D-43DC-B070-0277C06300FA}" type="pres">
      <dgm:prSet presAssocID="{D27679BB-E4D0-415D-A2DD-0C9B6A0DF74B}" presName="box" presStyleLbl="node1" presStyleIdx="2" presStyleCnt="3"/>
      <dgm:spPr/>
    </dgm:pt>
    <dgm:pt modelId="{56703D0F-88A5-408E-AC6E-94EEAD1588D8}" type="pres">
      <dgm:prSet presAssocID="{D27679BB-E4D0-415D-A2DD-0C9B6A0DF74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882FBDFC-5B3F-4EDE-8148-108442DFD57F}" type="pres">
      <dgm:prSet presAssocID="{D27679BB-E4D0-415D-A2DD-0C9B6A0DF74B}" presName="text" presStyleLbl="node1" presStyleIdx="2" presStyleCnt="3">
        <dgm:presLayoutVars>
          <dgm:bulletEnabled val="1"/>
        </dgm:presLayoutVars>
      </dgm:prSet>
      <dgm:spPr/>
    </dgm:pt>
  </dgm:ptLst>
  <dgm:cxnLst>
    <dgm:cxn modelId="{4023C20B-DF4B-436D-B8C8-F10B43543D31}" type="presOf" srcId="{D27679BB-E4D0-415D-A2DD-0C9B6A0DF74B}" destId="{93189888-853D-43DC-B070-0277C06300FA}" srcOrd="0" destOrd="0" presId="urn:microsoft.com/office/officeart/2005/8/layout/vList4"/>
    <dgm:cxn modelId="{14FC0828-34A5-4D5F-89A0-2678B8D0661C}" type="presOf" srcId="{3AD1C3EC-95F9-4E7B-A811-01A0F80668E3}" destId="{AF19C73C-2748-47E1-85D4-C7DBC5FE24D5}" srcOrd="1" destOrd="0" presId="urn:microsoft.com/office/officeart/2005/8/layout/vList4"/>
    <dgm:cxn modelId="{2A322F2C-7718-4067-B5F3-88EEDB234AA2}" srcId="{949F863F-DEED-42AE-B4CE-E5E5BE5AE9A9}" destId="{3AD1C3EC-95F9-4E7B-A811-01A0F80668E3}" srcOrd="1" destOrd="0" parTransId="{0B75F5BD-E112-4961-A9EF-32ECD68CDA09}" sibTransId="{355741A9-2A5C-4DC7-A0A6-D32D58D671FA}"/>
    <dgm:cxn modelId="{5C084941-7E0F-4DD0-83D0-B4753BE66F8A}" srcId="{949F863F-DEED-42AE-B4CE-E5E5BE5AE9A9}" destId="{D27679BB-E4D0-415D-A2DD-0C9B6A0DF74B}" srcOrd="2" destOrd="0" parTransId="{897ED275-813E-4FD1-8353-692988CC55A9}" sibTransId="{DF823936-D1C6-4250-9E94-CAF2CC4D06E0}"/>
    <dgm:cxn modelId="{7DE6CA4D-F0BC-40A7-8119-6693A20F2698}" type="presOf" srcId="{B3F1C108-3143-4FAD-B8C6-5DC4BCAB4FFB}" destId="{A0BD45AA-A85F-4EDC-9D28-9200A31072D8}" srcOrd="0" destOrd="0" presId="urn:microsoft.com/office/officeart/2005/8/layout/vList4"/>
    <dgm:cxn modelId="{4E4F9C56-358F-4D72-B8CC-C0FBBCC8D8F9}" type="presOf" srcId="{3AD1C3EC-95F9-4E7B-A811-01A0F80668E3}" destId="{7C7F0789-E26E-45DA-BD42-038E02D8DE30}" srcOrd="0" destOrd="0" presId="urn:microsoft.com/office/officeart/2005/8/layout/vList4"/>
    <dgm:cxn modelId="{2AC3317A-734F-4165-A727-1D3B9ACF3472}" type="presOf" srcId="{B3F1C108-3143-4FAD-B8C6-5DC4BCAB4FFB}" destId="{42774D7A-65DB-4B3D-AD57-4BB3839F6B1A}" srcOrd="1" destOrd="0" presId="urn:microsoft.com/office/officeart/2005/8/layout/vList4"/>
    <dgm:cxn modelId="{EE45407A-0596-487A-99FC-92427988420C}" type="presOf" srcId="{949F863F-DEED-42AE-B4CE-E5E5BE5AE9A9}" destId="{097A973E-A02B-4933-B954-1E82A26EA082}" srcOrd="0" destOrd="0" presId="urn:microsoft.com/office/officeart/2005/8/layout/vList4"/>
    <dgm:cxn modelId="{FA0C6E96-9E10-49F8-86FE-4FA5CFC459AC}" type="presOf" srcId="{D27679BB-E4D0-415D-A2DD-0C9B6A0DF74B}" destId="{882FBDFC-5B3F-4EDE-8148-108442DFD57F}" srcOrd="1" destOrd="0" presId="urn:microsoft.com/office/officeart/2005/8/layout/vList4"/>
    <dgm:cxn modelId="{D255EDC9-997C-4F2F-87B8-30C6E68111EE}" srcId="{949F863F-DEED-42AE-B4CE-E5E5BE5AE9A9}" destId="{B3F1C108-3143-4FAD-B8C6-5DC4BCAB4FFB}" srcOrd="0" destOrd="0" parTransId="{6DB4B8C2-B843-4CFE-B368-577220768C10}" sibTransId="{51B2B1B9-BBF8-49D2-9318-9C600C6FA33F}"/>
    <dgm:cxn modelId="{66A9DB9A-DD29-458E-88B9-6D73D8CDDC51}" type="presParOf" srcId="{097A973E-A02B-4933-B954-1E82A26EA082}" destId="{6F51BDB4-913C-43C2-B642-674711B7BC22}" srcOrd="0" destOrd="0" presId="urn:microsoft.com/office/officeart/2005/8/layout/vList4"/>
    <dgm:cxn modelId="{ECB9CAF6-9391-4D84-9B1D-0510C5C2086D}" type="presParOf" srcId="{6F51BDB4-913C-43C2-B642-674711B7BC22}" destId="{A0BD45AA-A85F-4EDC-9D28-9200A31072D8}" srcOrd="0" destOrd="0" presId="urn:microsoft.com/office/officeart/2005/8/layout/vList4"/>
    <dgm:cxn modelId="{7F816F7C-27D2-47AD-A05F-AE4052E30163}" type="presParOf" srcId="{6F51BDB4-913C-43C2-B642-674711B7BC22}" destId="{41BB5BAD-E4B7-42FE-9CA0-1D43A59239AF}" srcOrd="1" destOrd="0" presId="urn:microsoft.com/office/officeart/2005/8/layout/vList4"/>
    <dgm:cxn modelId="{3B2B446E-A75B-4C38-A832-E500CF4BC34F}" type="presParOf" srcId="{6F51BDB4-913C-43C2-B642-674711B7BC22}" destId="{42774D7A-65DB-4B3D-AD57-4BB3839F6B1A}" srcOrd="2" destOrd="0" presId="urn:microsoft.com/office/officeart/2005/8/layout/vList4"/>
    <dgm:cxn modelId="{690A1C1A-52EE-463E-BC2C-2BDD9B08CEBE}" type="presParOf" srcId="{097A973E-A02B-4933-B954-1E82A26EA082}" destId="{0650615D-5F62-401A-A0F3-5042E12F771D}" srcOrd="1" destOrd="0" presId="urn:microsoft.com/office/officeart/2005/8/layout/vList4"/>
    <dgm:cxn modelId="{217E0D02-E285-4475-A179-FD7443562A24}" type="presParOf" srcId="{097A973E-A02B-4933-B954-1E82A26EA082}" destId="{3104473C-2AF1-4FDE-857E-66CFA5FEA1C1}" srcOrd="2" destOrd="0" presId="urn:microsoft.com/office/officeart/2005/8/layout/vList4"/>
    <dgm:cxn modelId="{76E712C8-8EFC-4453-A5F7-F28EABCCE034}" type="presParOf" srcId="{3104473C-2AF1-4FDE-857E-66CFA5FEA1C1}" destId="{7C7F0789-E26E-45DA-BD42-038E02D8DE30}" srcOrd="0" destOrd="0" presId="urn:microsoft.com/office/officeart/2005/8/layout/vList4"/>
    <dgm:cxn modelId="{A9D918F2-05E4-4FBA-B7C0-45B90342B4E0}" type="presParOf" srcId="{3104473C-2AF1-4FDE-857E-66CFA5FEA1C1}" destId="{76BFDAF5-7038-4AB6-A8E1-2BD45B028885}" srcOrd="1" destOrd="0" presId="urn:microsoft.com/office/officeart/2005/8/layout/vList4"/>
    <dgm:cxn modelId="{1764F361-1278-411F-B5CE-C90CB9F515AF}" type="presParOf" srcId="{3104473C-2AF1-4FDE-857E-66CFA5FEA1C1}" destId="{AF19C73C-2748-47E1-85D4-C7DBC5FE24D5}" srcOrd="2" destOrd="0" presId="urn:microsoft.com/office/officeart/2005/8/layout/vList4"/>
    <dgm:cxn modelId="{8B06C264-65D9-4BE1-AE38-10A06CE7E472}" type="presParOf" srcId="{097A973E-A02B-4933-B954-1E82A26EA082}" destId="{2DFC48A9-DDE4-4EA3-AA31-44566C2899C1}" srcOrd="3" destOrd="0" presId="urn:microsoft.com/office/officeart/2005/8/layout/vList4"/>
    <dgm:cxn modelId="{D1A34D31-63B4-421D-8945-5D743ECD526D}" type="presParOf" srcId="{097A973E-A02B-4933-B954-1E82A26EA082}" destId="{78C7EF18-CC1D-480D-963F-F87FBA2113A0}" srcOrd="4" destOrd="0" presId="urn:microsoft.com/office/officeart/2005/8/layout/vList4"/>
    <dgm:cxn modelId="{A92F91D4-6A03-4FC6-B54D-E6247CD2EFB9}" type="presParOf" srcId="{78C7EF18-CC1D-480D-963F-F87FBA2113A0}" destId="{93189888-853D-43DC-B070-0277C06300FA}" srcOrd="0" destOrd="0" presId="urn:microsoft.com/office/officeart/2005/8/layout/vList4"/>
    <dgm:cxn modelId="{69E9DAB0-FB04-45A0-9FF8-60E1C3D8AD8A}" type="presParOf" srcId="{78C7EF18-CC1D-480D-963F-F87FBA2113A0}" destId="{56703D0F-88A5-408E-AC6E-94EEAD1588D8}" srcOrd="1" destOrd="0" presId="urn:microsoft.com/office/officeart/2005/8/layout/vList4"/>
    <dgm:cxn modelId="{F9ACB740-276F-45C2-9C1F-D1913CE5FD03}" type="presParOf" srcId="{78C7EF18-CC1D-480D-963F-F87FBA2113A0}" destId="{882FBDFC-5B3F-4EDE-8148-108442DFD57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9F863F-DEED-42AE-B4CE-E5E5BE5AE9A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535615CC-5AB2-4343-B571-89E505253851}">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900" b="0" i="0" dirty="0">
              <a:latin typeface="BPG ExtraSquare Mtavruli" panose="02060504020202060204" pitchFamily="18" charset="0"/>
            </a:rPr>
            <a:t>სოფელ ახალშენის მეურნეობაში სპორტული მოედნის რეაბილიტაცია </a:t>
          </a:r>
        </a:p>
        <a:p>
          <a:r>
            <a:rPr lang="ka-GE" sz="1900" b="0" i="0" dirty="0">
              <a:latin typeface="BPG ExtraSquare Mtavruli" panose="02060504020202060204" pitchFamily="18" charset="0"/>
            </a:rPr>
            <a:t>104 686 ლარი</a:t>
          </a:r>
          <a:endParaRPr lang="en-GB" sz="1900" b="0" dirty="0">
            <a:latin typeface="BPG ExtraSquare Mtavruli" panose="02060504020202060204" pitchFamily="18" charset="0"/>
          </a:endParaRPr>
        </a:p>
      </dgm:t>
    </dgm:pt>
    <dgm:pt modelId="{D4FAC9A8-DCAC-4E16-B1F2-13F55C9F881C}" type="parTrans" cxnId="{DF5491BC-D14B-4BBF-807F-AD324530E26D}">
      <dgm:prSet/>
      <dgm:spPr/>
      <dgm:t>
        <a:bodyPr/>
        <a:lstStyle/>
        <a:p>
          <a:endParaRPr lang="en-GB"/>
        </a:p>
      </dgm:t>
    </dgm:pt>
    <dgm:pt modelId="{3A4C8AD4-D6D5-4D85-B985-58DD8E6E4A7F}" type="sibTrans" cxnId="{DF5491BC-D14B-4BBF-807F-AD324530E26D}">
      <dgm:prSet/>
      <dgm:spPr/>
      <dgm:t>
        <a:bodyPr/>
        <a:lstStyle/>
        <a:p>
          <a:endParaRPr lang="en-GB"/>
        </a:p>
      </dgm:t>
    </dgm:pt>
    <dgm:pt modelId="{FEC114E3-7F90-4BD9-A125-96631D57F82F}">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900" b="0" i="0" dirty="0">
              <a:latin typeface="BPG ExtraSquare Mtavruli" panose="02060504020202060204" pitchFamily="18" charset="0"/>
            </a:rPr>
            <a:t>სოფელ ქვედა სამებაში სპორტული მოედნის რეაბილიტაცია</a:t>
          </a:r>
        </a:p>
        <a:p>
          <a:r>
            <a:rPr lang="ka-GE" sz="1900" b="0" i="0" dirty="0">
              <a:latin typeface="BPG ExtraSquare Mtavruli" panose="02060504020202060204" pitchFamily="18" charset="0"/>
            </a:rPr>
            <a:t>51 014 ლარი</a:t>
          </a:r>
          <a:endParaRPr lang="en-GB" sz="1900" b="0" dirty="0">
            <a:latin typeface="BPG ExtraSquare Mtavruli" panose="02060504020202060204" pitchFamily="18" charset="0"/>
          </a:endParaRPr>
        </a:p>
      </dgm:t>
    </dgm:pt>
    <dgm:pt modelId="{E51937C9-8005-472E-8852-61F1AD40580F}" type="parTrans" cxnId="{0911962F-77D0-42DE-B454-B4066BD85762}">
      <dgm:prSet/>
      <dgm:spPr/>
      <dgm:t>
        <a:bodyPr/>
        <a:lstStyle/>
        <a:p>
          <a:endParaRPr lang="en-GB"/>
        </a:p>
      </dgm:t>
    </dgm:pt>
    <dgm:pt modelId="{CB44BE20-C541-432A-A523-93779939B216}" type="sibTrans" cxnId="{0911962F-77D0-42DE-B454-B4066BD85762}">
      <dgm:prSet/>
      <dgm:spPr/>
      <dgm:t>
        <a:bodyPr/>
        <a:lstStyle/>
        <a:p>
          <a:endParaRPr lang="en-GB"/>
        </a:p>
      </dgm:t>
    </dgm:pt>
    <dgm:pt modelId="{7FEBA0D5-EAA8-488B-9C09-CF67FBAE45CF}">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r>
            <a:rPr lang="ka-GE" sz="1900" b="0" i="0" dirty="0">
              <a:latin typeface="BPG ExtraSquare Mtavruli" panose="02060504020202060204" pitchFamily="18" charset="0"/>
            </a:rPr>
            <a:t>სოფელ ჭარნალში სპორტული მოედნის რეაბილიტაცია</a:t>
          </a:r>
        </a:p>
        <a:p>
          <a:r>
            <a:rPr lang="ka-GE" sz="1900" b="0" i="0" dirty="0">
              <a:latin typeface="BPG ExtraSquare Mtavruli" panose="02060504020202060204" pitchFamily="18" charset="0"/>
            </a:rPr>
            <a:t>348 888 ლარი</a:t>
          </a:r>
          <a:endParaRPr lang="en-GB" sz="1900" b="0" dirty="0">
            <a:latin typeface="BPG ExtraSquare Mtavruli" panose="02060504020202060204" pitchFamily="18" charset="0"/>
          </a:endParaRPr>
        </a:p>
      </dgm:t>
    </dgm:pt>
    <dgm:pt modelId="{D242C259-6E15-428B-B406-5E92B58DA6DA}" type="parTrans" cxnId="{4F9E5AB0-AF1D-44F3-92CC-1428A9636AEC}">
      <dgm:prSet/>
      <dgm:spPr/>
      <dgm:t>
        <a:bodyPr/>
        <a:lstStyle/>
        <a:p>
          <a:endParaRPr lang="en-GB"/>
        </a:p>
      </dgm:t>
    </dgm:pt>
    <dgm:pt modelId="{97F6AA07-AB7A-4AAD-8357-782760FE81BD}" type="sibTrans" cxnId="{4F9E5AB0-AF1D-44F3-92CC-1428A9636AEC}">
      <dgm:prSet/>
      <dgm:spPr/>
      <dgm:t>
        <a:bodyPr/>
        <a:lstStyle/>
        <a:p>
          <a:endParaRPr lang="en-GB"/>
        </a:p>
      </dgm:t>
    </dgm:pt>
    <dgm:pt modelId="{097A973E-A02B-4933-B954-1E82A26EA082}" type="pres">
      <dgm:prSet presAssocID="{949F863F-DEED-42AE-B4CE-E5E5BE5AE9A9}" presName="linear" presStyleCnt="0">
        <dgm:presLayoutVars>
          <dgm:dir/>
          <dgm:resizeHandles val="exact"/>
        </dgm:presLayoutVars>
      </dgm:prSet>
      <dgm:spPr/>
    </dgm:pt>
    <dgm:pt modelId="{70EFFD7B-077B-4820-AD64-FF853346144E}" type="pres">
      <dgm:prSet presAssocID="{535615CC-5AB2-4343-B571-89E505253851}" presName="comp" presStyleCnt="0"/>
      <dgm:spPr/>
    </dgm:pt>
    <dgm:pt modelId="{D8BE0DF7-A964-469D-9558-65CCF9FDE0A0}" type="pres">
      <dgm:prSet presAssocID="{535615CC-5AB2-4343-B571-89E505253851}" presName="box" presStyleLbl="node1" presStyleIdx="0" presStyleCnt="3"/>
      <dgm:spPr/>
    </dgm:pt>
    <dgm:pt modelId="{5E6A38B7-4931-4BBE-8127-8DCF1C2B580F}" type="pres">
      <dgm:prSet presAssocID="{535615CC-5AB2-4343-B571-89E505253851}"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01C791F4-4270-47A3-A7AF-D68BFC4A4920}" type="pres">
      <dgm:prSet presAssocID="{535615CC-5AB2-4343-B571-89E505253851}" presName="text" presStyleLbl="node1" presStyleIdx="0" presStyleCnt="3">
        <dgm:presLayoutVars>
          <dgm:bulletEnabled val="1"/>
        </dgm:presLayoutVars>
      </dgm:prSet>
      <dgm:spPr/>
    </dgm:pt>
    <dgm:pt modelId="{661D146A-545B-4DD7-B63A-EBA67318FA9F}" type="pres">
      <dgm:prSet presAssocID="{3A4C8AD4-D6D5-4D85-B985-58DD8E6E4A7F}" presName="spacer" presStyleCnt="0"/>
      <dgm:spPr/>
    </dgm:pt>
    <dgm:pt modelId="{5B128193-0BA1-4711-8B0B-C89BB039F4E6}" type="pres">
      <dgm:prSet presAssocID="{FEC114E3-7F90-4BD9-A125-96631D57F82F}" presName="comp" presStyleCnt="0"/>
      <dgm:spPr/>
    </dgm:pt>
    <dgm:pt modelId="{91DBD629-12D7-49A6-B2C8-8CD2F2AB49BD}" type="pres">
      <dgm:prSet presAssocID="{FEC114E3-7F90-4BD9-A125-96631D57F82F}" presName="box" presStyleLbl="node1" presStyleIdx="1" presStyleCnt="3"/>
      <dgm:spPr/>
    </dgm:pt>
    <dgm:pt modelId="{A3FAD687-3600-4CAF-96E7-7C853942F8E9}" type="pres">
      <dgm:prSet presAssocID="{FEC114E3-7F90-4BD9-A125-96631D57F82F}"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2000" r="-42000"/>
          </a:stretch>
        </a:blipFill>
      </dgm:spPr>
    </dgm:pt>
    <dgm:pt modelId="{274CB995-F295-43CD-9D1F-EA0BA513550A}" type="pres">
      <dgm:prSet presAssocID="{FEC114E3-7F90-4BD9-A125-96631D57F82F}" presName="text" presStyleLbl="node1" presStyleIdx="1" presStyleCnt="3">
        <dgm:presLayoutVars>
          <dgm:bulletEnabled val="1"/>
        </dgm:presLayoutVars>
      </dgm:prSet>
      <dgm:spPr/>
    </dgm:pt>
    <dgm:pt modelId="{32306033-A936-46C6-8842-8024D56D80C8}" type="pres">
      <dgm:prSet presAssocID="{CB44BE20-C541-432A-A523-93779939B216}" presName="spacer" presStyleCnt="0"/>
      <dgm:spPr/>
    </dgm:pt>
    <dgm:pt modelId="{8F1338BB-BC67-4A32-A09F-B8C01EB6B416}" type="pres">
      <dgm:prSet presAssocID="{7FEBA0D5-EAA8-488B-9C09-CF67FBAE45CF}" presName="comp" presStyleCnt="0"/>
      <dgm:spPr/>
    </dgm:pt>
    <dgm:pt modelId="{679F4311-4721-4972-AFB7-4E57504D3812}" type="pres">
      <dgm:prSet presAssocID="{7FEBA0D5-EAA8-488B-9C09-CF67FBAE45CF}" presName="box" presStyleLbl="node1" presStyleIdx="2" presStyleCnt="3"/>
      <dgm:spPr/>
    </dgm:pt>
    <dgm:pt modelId="{894A873A-D9B4-4D5B-9052-E59EF449670A}" type="pres">
      <dgm:prSet presAssocID="{7FEBA0D5-EAA8-488B-9C09-CF67FBAE45C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pt>
    <dgm:pt modelId="{DE0DFAB8-6A05-4555-98D1-412B4F703405}" type="pres">
      <dgm:prSet presAssocID="{7FEBA0D5-EAA8-488B-9C09-CF67FBAE45CF}" presName="text" presStyleLbl="node1" presStyleIdx="2" presStyleCnt="3">
        <dgm:presLayoutVars>
          <dgm:bulletEnabled val="1"/>
        </dgm:presLayoutVars>
      </dgm:prSet>
      <dgm:spPr/>
    </dgm:pt>
  </dgm:ptLst>
  <dgm:cxnLst>
    <dgm:cxn modelId="{0911962F-77D0-42DE-B454-B4066BD85762}" srcId="{949F863F-DEED-42AE-B4CE-E5E5BE5AE9A9}" destId="{FEC114E3-7F90-4BD9-A125-96631D57F82F}" srcOrd="1" destOrd="0" parTransId="{E51937C9-8005-472E-8852-61F1AD40580F}" sibTransId="{CB44BE20-C541-432A-A523-93779939B216}"/>
    <dgm:cxn modelId="{C010903E-1B7B-48C1-83DB-36B628FF841C}" type="presOf" srcId="{7FEBA0D5-EAA8-488B-9C09-CF67FBAE45CF}" destId="{DE0DFAB8-6A05-4555-98D1-412B4F703405}" srcOrd="1" destOrd="0" presId="urn:microsoft.com/office/officeart/2005/8/layout/vList4"/>
    <dgm:cxn modelId="{BD7A8341-C827-486E-A198-95E9EFF05B12}" type="presOf" srcId="{7FEBA0D5-EAA8-488B-9C09-CF67FBAE45CF}" destId="{679F4311-4721-4972-AFB7-4E57504D3812}" srcOrd="0" destOrd="0" presId="urn:microsoft.com/office/officeart/2005/8/layout/vList4"/>
    <dgm:cxn modelId="{4820E753-7C13-4AB8-B651-8591DD50467B}" type="presOf" srcId="{FEC114E3-7F90-4BD9-A125-96631D57F82F}" destId="{91DBD629-12D7-49A6-B2C8-8CD2F2AB49BD}" srcOrd="0" destOrd="0" presId="urn:microsoft.com/office/officeart/2005/8/layout/vList4"/>
    <dgm:cxn modelId="{EE45407A-0596-487A-99FC-92427988420C}" type="presOf" srcId="{949F863F-DEED-42AE-B4CE-E5E5BE5AE9A9}" destId="{097A973E-A02B-4933-B954-1E82A26EA082}" srcOrd="0" destOrd="0" presId="urn:microsoft.com/office/officeart/2005/8/layout/vList4"/>
    <dgm:cxn modelId="{64D18081-563C-4F17-9466-FC270FFF8DB6}" type="presOf" srcId="{535615CC-5AB2-4343-B571-89E505253851}" destId="{01C791F4-4270-47A3-A7AF-D68BFC4A4920}" srcOrd="1" destOrd="0" presId="urn:microsoft.com/office/officeart/2005/8/layout/vList4"/>
    <dgm:cxn modelId="{4F9E5AB0-AF1D-44F3-92CC-1428A9636AEC}" srcId="{949F863F-DEED-42AE-B4CE-E5E5BE5AE9A9}" destId="{7FEBA0D5-EAA8-488B-9C09-CF67FBAE45CF}" srcOrd="2" destOrd="0" parTransId="{D242C259-6E15-428B-B406-5E92B58DA6DA}" sibTransId="{97F6AA07-AB7A-4AAD-8357-782760FE81BD}"/>
    <dgm:cxn modelId="{DF5491BC-D14B-4BBF-807F-AD324530E26D}" srcId="{949F863F-DEED-42AE-B4CE-E5E5BE5AE9A9}" destId="{535615CC-5AB2-4343-B571-89E505253851}" srcOrd="0" destOrd="0" parTransId="{D4FAC9A8-DCAC-4E16-B1F2-13F55C9F881C}" sibTransId="{3A4C8AD4-D6D5-4D85-B985-58DD8E6E4A7F}"/>
    <dgm:cxn modelId="{04A122C9-FC45-4BF8-966C-0F8378CACC2F}" type="presOf" srcId="{535615CC-5AB2-4343-B571-89E505253851}" destId="{D8BE0DF7-A964-469D-9558-65CCF9FDE0A0}" srcOrd="0" destOrd="0" presId="urn:microsoft.com/office/officeart/2005/8/layout/vList4"/>
    <dgm:cxn modelId="{2BC176EE-499F-48B1-A10B-FE1246C09184}" type="presOf" srcId="{FEC114E3-7F90-4BD9-A125-96631D57F82F}" destId="{274CB995-F295-43CD-9D1F-EA0BA513550A}" srcOrd="1" destOrd="0" presId="urn:microsoft.com/office/officeart/2005/8/layout/vList4"/>
    <dgm:cxn modelId="{C69A236F-0268-43E9-84BF-8BE920CA90B7}" type="presParOf" srcId="{097A973E-A02B-4933-B954-1E82A26EA082}" destId="{70EFFD7B-077B-4820-AD64-FF853346144E}" srcOrd="0" destOrd="0" presId="urn:microsoft.com/office/officeart/2005/8/layout/vList4"/>
    <dgm:cxn modelId="{BD713284-5F8E-405E-A976-D33A2B61330A}" type="presParOf" srcId="{70EFFD7B-077B-4820-AD64-FF853346144E}" destId="{D8BE0DF7-A964-469D-9558-65CCF9FDE0A0}" srcOrd="0" destOrd="0" presId="urn:microsoft.com/office/officeart/2005/8/layout/vList4"/>
    <dgm:cxn modelId="{F68E8185-6006-4432-8064-5525B91B9CAC}" type="presParOf" srcId="{70EFFD7B-077B-4820-AD64-FF853346144E}" destId="{5E6A38B7-4931-4BBE-8127-8DCF1C2B580F}" srcOrd="1" destOrd="0" presId="urn:microsoft.com/office/officeart/2005/8/layout/vList4"/>
    <dgm:cxn modelId="{FCA760E9-FC5A-488E-AD64-8CEF3600CA53}" type="presParOf" srcId="{70EFFD7B-077B-4820-AD64-FF853346144E}" destId="{01C791F4-4270-47A3-A7AF-D68BFC4A4920}" srcOrd="2" destOrd="0" presId="urn:microsoft.com/office/officeart/2005/8/layout/vList4"/>
    <dgm:cxn modelId="{C0D49AE8-1933-4FAD-BB03-2B7A0D8FB553}" type="presParOf" srcId="{097A973E-A02B-4933-B954-1E82A26EA082}" destId="{661D146A-545B-4DD7-B63A-EBA67318FA9F}" srcOrd="1" destOrd="0" presId="urn:microsoft.com/office/officeart/2005/8/layout/vList4"/>
    <dgm:cxn modelId="{D3648CA7-DF54-4078-BF2A-50BB1281492F}" type="presParOf" srcId="{097A973E-A02B-4933-B954-1E82A26EA082}" destId="{5B128193-0BA1-4711-8B0B-C89BB039F4E6}" srcOrd="2" destOrd="0" presId="urn:microsoft.com/office/officeart/2005/8/layout/vList4"/>
    <dgm:cxn modelId="{CF6A2B3B-DE1A-4C36-A071-E8E9FDAA542D}" type="presParOf" srcId="{5B128193-0BA1-4711-8B0B-C89BB039F4E6}" destId="{91DBD629-12D7-49A6-B2C8-8CD2F2AB49BD}" srcOrd="0" destOrd="0" presId="urn:microsoft.com/office/officeart/2005/8/layout/vList4"/>
    <dgm:cxn modelId="{898DF7F9-26B5-47E6-8B5B-DFEBDE354B5F}" type="presParOf" srcId="{5B128193-0BA1-4711-8B0B-C89BB039F4E6}" destId="{A3FAD687-3600-4CAF-96E7-7C853942F8E9}" srcOrd="1" destOrd="0" presId="urn:microsoft.com/office/officeart/2005/8/layout/vList4"/>
    <dgm:cxn modelId="{BD7A3A61-6E90-4701-A1E1-41904A305722}" type="presParOf" srcId="{5B128193-0BA1-4711-8B0B-C89BB039F4E6}" destId="{274CB995-F295-43CD-9D1F-EA0BA513550A}" srcOrd="2" destOrd="0" presId="urn:microsoft.com/office/officeart/2005/8/layout/vList4"/>
    <dgm:cxn modelId="{D723D60F-2226-4348-8E44-0E485F8FA26E}" type="presParOf" srcId="{097A973E-A02B-4933-B954-1E82A26EA082}" destId="{32306033-A936-46C6-8842-8024D56D80C8}" srcOrd="3" destOrd="0" presId="urn:microsoft.com/office/officeart/2005/8/layout/vList4"/>
    <dgm:cxn modelId="{2E6C9D1F-ACD6-409B-AD19-D7EEE47FE21B}" type="presParOf" srcId="{097A973E-A02B-4933-B954-1E82A26EA082}" destId="{8F1338BB-BC67-4A32-A09F-B8C01EB6B416}" srcOrd="4" destOrd="0" presId="urn:microsoft.com/office/officeart/2005/8/layout/vList4"/>
    <dgm:cxn modelId="{723AB398-680D-452D-AD0F-1FBB25DB85FE}" type="presParOf" srcId="{8F1338BB-BC67-4A32-A09F-B8C01EB6B416}" destId="{679F4311-4721-4972-AFB7-4E57504D3812}" srcOrd="0" destOrd="0" presId="urn:microsoft.com/office/officeart/2005/8/layout/vList4"/>
    <dgm:cxn modelId="{917B52BB-B4CA-4950-93A6-DBC00CE26D67}" type="presParOf" srcId="{8F1338BB-BC67-4A32-A09F-B8C01EB6B416}" destId="{894A873A-D9B4-4D5B-9052-E59EF449670A}" srcOrd="1" destOrd="0" presId="urn:microsoft.com/office/officeart/2005/8/layout/vList4"/>
    <dgm:cxn modelId="{A733D211-741B-4689-8667-C30651BB9405}" type="presParOf" srcId="{8F1338BB-BC67-4A32-A09F-B8C01EB6B416}" destId="{DE0DFAB8-6A05-4555-98D1-412B4F703405}"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8C7C0B-FB49-4BC1-B83B-F891CE7EF102}"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GB"/>
        </a:p>
      </dgm:t>
    </dgm:pt>
    <dgm:pt modelId="{3B35B04E-2C1C-42C8-BD93-0E98A2C8357E}">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a:ln>
          <a:solidFill>
            <a:schemeClr val="accent1">
              <a:lumMod val="75000"/>
            </a:schemeClr>
          </a:solidFill>
        </a:ln>
      </dgm:spPr>
      <dgm:t>
        <a:bodyPr/>
        <a:lstStyle/>
        <a:p>
          <a:pPr algn="ctr"/>
          <a:r>
            <a:rPr lang="ka-GE" sz="2400" dirty="0">
              <a:latin typeface="BPG ExtraSquare Mtavruli" panose="02060504020202060204" pitchFamily="18" charset="0"/>
            </a:rPr>
            <a:t>2024 წელს მუნიციპალიტეტის სოფლებში აშენდა 1 და რეაბილიტაცია ჩაუტარდა 5 სპორტულ მოედნას </a:t>
          </a:r>
          <a:endParaRPr lang="ka-GE" sz="2400" b="0" dirty="0">
            <a:latin typeface="BPG ExtraSquare Mtavruli" panose="02060504020202060204" pitchFamily="18" charset="0"/>
          </a:endParaRPr>
        </a:p>
      </dgm:t>
    </dgm:pt>
    <dgm:pt modelId="{16EECA13-0A4B-4B5D-9A53-8CF3ABFDFA2C}" type="parTrans" cxnId="{51D20E01-EF2D-4F17-96A5-3F13FAA879E1}">
      <dgm:prSet/>
      <dgm:spPr/>
      <dgm:t>
        <a:bodyPr/>
        <a:lstStyle/>
        <a:p>
          <a:endParaRPr lang="en-GB"/>
        </a:p>
      </dgm:t>
    </dgm:pt>
    <dgm:pt modelId="{A68C07D4-3F07-4076-9A94-5228EE3EE8B7}" type="sibTrans" cxnId="{51D20E01-EF2D-4F17-96A5-3F13FAA879E1}">
      <dgm:prSet/>
      <dgm:spPr/>
      <dgm:t>
        <a:bodyPr/>
        <a:lstStyle/>
        <a:p>
          <a:endParaRPr lang="en-GB"/>
        </a:p>
      </dgm:t>
    </dgm:pt>
    <dgm:pt modelId="{E39CBFC9-D17E-4485-B009-FFEC908843A4}" type="pres">
      <dgm:prSet presAssocID="{0C8C7C0B-FB49-4BC1-B83B-F891CE7EF102}" presName="linear" presStyleCnt="0">
        <dgm:presLayoutVars>
          <dgm:animLvl val="lvl"/>
          <dgm:resizeHandles val="exact"/>
        </dgm:presLayoutVars>
      </dgm:prSet>
      <dgm:spPr/>
    </dgm:pt>
    <dgm:pt modelId="{F4A5A597-E9EE-41E5-8BAA-34E57FE3196F}" type="pres">
      <dgm:prSet presAssocID="{3B35B04E-2C1C-42C8-BD93-0E98A2C8357E}" presName="parentText" presStyleLbl="node1" presStyleIdx="0" presStyleCnt="1" custLinFactNeighborY="-13682">
        <dgm:presLayoutVars>
          <dgm:chMax val="0"/>
          <dgm:bulletEnabled val="1"/>
        </dgm:presLayoutVars>
      </dgm:prSet>
      <dgm:spPr/>
    </dgm:pt>
  </dgm:ptLst>
  <dgm:cxnLst>
    <dgm:cxn modelId="{51D20E01-EF2D-4F17-96A5-3F13FAA879E1}" srcId="{0C8C7C0B-FB49-4BC1-B83B-F891CE7EF102}" destId="{3B35B04E-2C1C-42C8-BD93-0E98A2C8357E}" srcOrd="0" destOrd="0" parTransId="{16EECA13-0A4B-4B5D-9A53-8CF3ABFDFA2C}" sibTransId="{A68C07D4-3F07-4076-9A94-5228EE3EE8B7}"/>
    <dgm:cxn modelId="{1E026B0A-8CBC-4E9D-9866-113D6940CD85}" type="presOf" srcId="{0C8C7C0B-FB49-4BC1-B83B-F891CE7EF102}" destId="{E39CBFC9-D17E-4485-B009-FFEC908843A4}" srcOrd="0" destOrd="0" presId="urn:microsoft.com/office/officeart/2005/8/layout/vList2"/>
    <dgm:cxn modelId="{2C8216C3-5992-4A8C-9708-079E5B1F31EF}" type="presOf" srcId="{3B35B04E-2C1C-42C8-BD93-0E98A2C8357E}" destId="{F4A5A597-E9EE-41E5-8BAA-34E57FE3196F}" srcOrd="0" destOrd="0" presId="urn:microsoft.com/office/officeart/2005/8/layout/vList2"/>
    <dgm:cxn modelId="{4E4BC155-42A9-4CB7-A9D5-11A107F95AEC}" type="presParOf" srcId="{E39CBFC9-D17E-4485-B009-FFEC908843A4}" destId="{F4A5A597-E9EE-41E5-8BAA-34E57FE3196F}"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9F863F-DEED-42AE-B4CE-E5E5BE5AE9A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535615CC-5AB2-4343-B571-89E505253851}">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pPr algn="just"/>
          <a:r>
            <a:rPr lang="ka-GE" sz="1800" b="0" i="0" dirty="0">
              <a:latin typeface="BPG ExtraSquare Mtavruli" panose="02060504020202060204" pitchFamily="18" charset="0"/>
            </a:rPr>
            <a:t>სტიქიის შედეგად დაზარალებული ოჯახების მდგომარეობის შემსწავლელმა ადგილობრივმა კომისიამ განიხილა და დადებითად დააკმაყოფილა </a:t>
          </a:r>
          <a:r>
            <a:rPr lang="ka-GE" sz="1800" b="0" i="0" dirty="0">
              <a:solidFill>
                <a:schemeClr val="accent2">
                  <a:lumMod val="50000"/>
                </a:schemeClr>
              </a:solidFill>
              <a:latin typeface="BPG ExtraSquare Mtavruli" panose="02060504020202060204" pitchFamily="18" charset="0"/>
            </a:rPr>
            <a:t>97</a:t>
          </a:r>
          <a:r>
            <a:rPr lang="ka-GE" sz="1800" b="0" i="0" dirty="0">
              <a:latin typeface="BPG ExtraSquare Mtavruli" panose="02060504020202060204" pitchFamily="18" charset="0"/>
            </a:rPr>
            <a:t> ოჯახის დახმარების საკითხი, რისთვისაც გამოყოფილი იქნა </a:t>
          </a:r>
          <a:r>
            <a:rPr lang="en-GB" sz="1800" b="0" i="0" dirty="0">
              <a:latin typeface="BPG ExtraSquare Mtavruli" panose="02060504020202060204" pitchFamily="18" charset="0"/>
            </a:rPr>
            <a:t>1 032 794</a:t>
          </a:r>
          <a:r>
            <a:rPr lang="ka-GE" sz="1800" b="0" i="0" dirty="0">
              <a:latin typeface="BPG ExtraSquare Mtavruli" panose="02060504020202060204" pitchFamily="18" charset="0"/>
            </a:rPr>
            <a:t> ლარი.</a:t>
          </a:r>
          <a:endParaRPr lang="en-GB" sz="1800" b="0" dirty="0">
            <a:latin typeface="BPG ExtraSquare Mtavruli" panose="02060504020202060204" pitchFamily="18" charset="0"/>
          </a:endParaRPr>
        </a:p>
      </dgm:t>
    </dgm:pt>
    <dgm:pt modelId="{D4FAC9A8-DCAC-4E16-B1F2-13F55C9F881C}" type="parTrans" cxnId="{DF5491BC-D14B-4BBF-807F-AD324530E26D}">
      <dgm:prSet/>
      <dgm:spPr/>
      <dgm:t>
        <a:bodyPr/>
        <a:lstStyle/>
        <a:p>
          <a:endParaRPr lang="en-GB"/>
        </a:p>
      </dgm:t>
    </dgm:pt>
    <dgm:pt modelId="{3A4C8AD4-D6D5-4D85-B985-58DD8E6E4A7F}" type="sibTrans" cxnId="{DF5491BC-D14B-4BBF-807F-AD324530E26D}">
      <dgm:prSet/>
      <dgm:spPr/>
      <dgm:t>
        <a:bodyPr/>
        <a:lstStyle/>
        <a:p>
          <a:endParaRPr lang="en-GB"/>
        </a:p>
      </dgm:t>
    </dgm:pt>
    <dgm:pt modelId="{7FEBA0D5-EAA8-488B-9C09-CF67FBAE45CF}">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pPr algn="just"/>
          <a:r>
            <a:rPr lang="ka-GE" sz="1900" b="0" i="0" dirty="0">
              <a:latin typeface="BPG ExtraSquare Mtavruli" panose="02060504020202060204" pitchFamily="18" charset="0"/>
            </a:rPr>
            <a:t>ა.ა.რ. 2024 წლის რესპუბლიკური ბიუჯეტით გათვალსიწინებული სარეზერვო ფონდიდან დაკმაყოფილდა </a:t>
          </a:r>
          <a:r>
            <a:rPr lang="ka-GE" sz="1900" b="0" i="0" dirty="0">
              <a:solidFill>
                <a:schemeClr val="accent2">
                  <a:lumMod val="50000"/>
                </a:schemeClr>
              </a:solidFill>
              <a:latin typeface="BPG ExtraSquare Mtavruli" panose="02060504020202060204" pitchFamily="18" charset="0"/>
            </a:rPr>
            <a:t>69</a:t>
          </a:r>
          <a:r>
            <a:rPr lang="ka-GE" sz="1900" b="0" i="0" dirty="0">
              <a:latin typeface="BPG ExtraSquare Mtavruli" panose="02060504020202060204" pitchFamily="18" charset="0"/>
            </a:rPr>
            <a:t> ოჯახი                                  - ჯამში </a:t>
          </a:r>
          <a:r>
            <a:rPr lang="en-GB" sz="1900" b="0" i="0" dirty="0">
              <a:latin typeface="BPG ExtraSquare Mtavruli" panose="02060504020202060204" pitchFamily="18" charset="0"/>
            </a:rPr>
            <a:t>1 001 016</a:t>
          </a:r>
          <a:r>
            <a:rPr lang="ka-GE" sz="1900" b="0" i="0" dirty="0">
              <a:latin typeface="BPG ExtraSquare Mtavruli" panose="02060504020202060204" pitchFamily="18" charset="0"/>
            </a:rPr>
            <a:t> ლარით.</a:t>
          </a:r>
          <a:endParaRPr lang="en-GB" sz="1900" b="0" dirty="0">
            <a:latin typeface="BPG ExtraSquare Mtavruli" panose="02060504020202060204" pitchFamily="18" charset="0"/>
          </a:endParaRPr>
        </a:p>
      </dgm:t>
    </dgm:pt>
    <dgm:pt modelId="{D242C259-6E15-428B-B406-5E92B58DA6DA}" type="parTrans" cxnId="{4F9E5AB0-AF1D-44F3-92CC-1428A9636AEC}">
      <dgm:prSet/>
      <dgm:spPr/>
      <dgm:t>
        <a:bodyPr/>
        <a:lstStyle/>
        <a:p>
          <a:endParaRPr lang="en-GB"/>
        </a:p>
      </dgm:t>
    </dgm:pt>
    <dgm:pt modelId="{97F6AA07-AB7A-4AAD-8357-782760FE81BD}" type="sibTrans" cxnId="{4F9E5AB0-AF1D-44F3-92CC-1428A9636AEC}">
      <dgm:prSet/>
      <dgm:spPr/>
      <dgm:t>
        <a:bodyPr/>
        <a:lstStyle/>
        <a:p>
          <a:endParaRPr lang="en-GB"/>
        </a:p>
      </dgm:t>
    </dgm:pt>
    <dgm:pt modelId="{05060BF3-5314-4700-B0D5-1B53080F4BAE}">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pPr algn="just"/>
          <a:r>
            <a:rPr lang="ka-GE" sz="1900" b="0" i="0" dirty="0">
              <a:latin typeface="BPG ExtraSquare Mtavruli" panose="02060504020202060204" pitchFamily="18" charset="0"/>
            </a:rPr>
            <a:t>ადგილობრივი ბიუჯეტით გათვალსიწინებული სარეზერვო ფონდიდან დაკმაყოფილდა </a:t>
          </a:r>
          <a:r>
            <a:rPr lang="ka-GE" sz="1900" b="0" i="0" dirty="0">
              <a:solidFill>
                <a:schemeClr val="accent2">
                  <a:lumMod val="50000"/>
                </a:schemeClr>
              </a:solidFill>
              <a:latin typeface="BPG ExtraSquare Mtavruli" panose="02060504020202060204" pitchFamily="18" charset="0"/>
            </a:rPr>
            <a:t>28</a:t>
          </a:r>
          <a:r>
            <a:rPr lang="ka-GE" sz="1900" b="0" i="0" dirty="0">
              <a:latin typeface="BPG ExtraSquare Mtavruli" panose="02060504020202060204" pitchFamily="18" charset="0"/>
            </a:rPr>
            <a:t> ოჯახი - ჯამში </a:t>
          </a:r>
          <a:r>
            <a:rPr lang="en-GB" sz="1900" b="0" i="0" dirty="0">
              <a:latin typeface="BPG ExtraSquare Mtavruli" panose="02060504020202060204" pitchFamily="18" charset="0"/>
            </a:rPr>
            <a:t>31 778</a:t>
          </a:r>
          <a:r>
            <a:rPr lang="ka-GE" sz="1900" b="0" i="0" dirty="0">
              <a:latin typeface="BPG ExtraSquare Mtavruli" panose="02060504020202060204" pitchFamily="18" charset="0"/>
            </a:rPr>
            <a:t> ლარით. </a:t>
          </a:r>
          <a:endParaRPr lang="en-GB" sz="1900" b="0" dirty="0">
            <a:latin typeface="BPG ExtraSquare Mtavruli" panose="02060504020202060204" pitchFamily="18" charset="0"/>
          </a:endParaRPr>
        </a:p>
      </dgm:t>
    </dgm:pt>
    <dgm:pt modelId="{75DD69FE-38A9-4AD9-B014-1227E1A0C54C}" type="parTrans" cxnId="{15EA31D4-0123-44A7-83EA-1077386BB05F}">
      <dgm:prSet/>
      <dgm:spPr/>
      <dgm:t>
        <a:bodyPr/>
        <a:lstStyle/>
        <a:p>
          <a:endParaRPr lang="en-GB"/>
        </a:p>
      </dgm:t>
    </dgm:pt>
    <dgm:pt modelId="{E90EA1E7-B0D9-4218-86B7-FD95E3D1E791}" type="sibTrans" cxnId="{15EA31D4-0123-44A7-83EA-1077386BB05F}">
      <dgm:prSet/>
      <dgm:spPr/>
      <dgm:t>
        <a:bodyPr/>
        <a:lstStyle/>
        <a:p>
          <a:endParaRPr lang="en-GB"/>
        </a:p>
      </dgm:t>
    </dgm:pt>
    <dgm:pt modelId="{2F8392F6-B50D-4C8F-A6B6-C272C57BDCF9}">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pPr algn="just"/>
          <a:r>
            <a:rPr lang="ka-GE" sz="1800" b="0" i="0" dirty="0">
              <a:latin typeface="BPG ExtraSquare Mtavruli" panose="02060504020202060204" pitchFamily="18" charset="0"/>
            </a:rPr>
            <a:t>დაზიანებული სახურავების, ასევე სახურავების არმქონე საცხოვრებელი სახლებზე დაკმაყოფილდა 191 მოქალაქის განცხადება და ჯამში გაიცა - 32708 მ2 თუნუქის ფურცელი, ღირებულებით 261 349 ლარი. </a:t>
          </a:r>
          <a:endParaRPr lang="ka-GE" sz="1800" b="0" dirty="0">
            <a:latin typeface="BPG ExtraSquare Mtavruli" panose="02060504020202060204" pitchFamily="18" charset="0"/>
          </a:endParaRPr>
        </a:p>
      </dgm:t>
    </dgm:pt>
    <dgm:pt modelId="{D6F1E20C-B1B5-4A9D-8AE1-AB9CA1EAC2F6}" type="parTrans" cxnId="{37B1A519-7569-4B4A-93B5-D38DB83795B4}">
      <dgm:prSet/>
      <dgm:spPr/>
      <dgm:t>
        <a:bodyPr/>
        <a:lstStyle/>
        <a:p>
          <a:endParaRPr lang="en-GB"/>
        </a:p>
      </dgm:t>
    </dgm:pt>
    <dgm:pt modelId="{511DE67E-421F-4CBA-AB44-7D28D7F0679B}" type="sibTrans" cxnId="{37B1A519-7569-4B4A-93B5-D38DB83795B4}">
      <dgm:prSet/>
      <dgm:spPr/>
      <dgm:t>
        <a:bodyPr/>
        <a:lstStyle/>
        <a:p>
          <a:endParaRPr lang="en-GB"/>
        </a:p>
      </dgm:t>
    </dgm:pt>
    <dgm:pt modelId="{17442270-F910-451F-8054-60D719926576}">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pPr algn="just"/>
          <a:r>
            <a:rPr lang="ka-GE" sz="1900" b="0" i="0" dirty="0">
              <a:latin typeface="BPG ExtraSquare Mtavruli" panose="02060504020202060204" pitchFamily="18" charset="0"/>
            </a:rPr>
            <a:t>2024 წლის ბიუჯეტის ფარგლებში გამოცხადდა ტენდერი 375 ტონა საწვავი ბრიკეტის შესაძენად. შესყიდვის ღირებულება 382 635 ლარი.</a:t>
          </a:r>
          <a:endParaRPr lang="ka-GE" sz="1900" b="0" dirty="0">
            <a:latin typeface="BPG ExtraSquare Mtavruli" panose="02060504020202060204" pitchFamily="18" charset="0"/>
          </a:endParaRPr>
        </a:p>
      </dgm:t>
    </dgm:pt>
    <dgm:pt modelId="{E16367E8-94A9-4817-9D4D-2FC869207EA4}" type="parTrans" cxnId="{A02A3542-3797-4D97-A62A-949842ACA45A}">
      <dgm:prSet/>
      <dgm:spPr/>
      <dgm:t>
        <a:bodyPr/>
        <a:lstStyle/>
        <a:p>
          <a:endParaRPr lang="en-GB"/>
        </a:p>
      </dgm:t>
    </dgm:pt>
    <dgm:pt modelId="{A501589C-5049-407B-AF60-2615A3353481}" type="sibTrans" cxnId="{A02A3542-3797-4D97-A62A-949842ACA45A}">
      <dgm:prSet/>
      <dgm:spPr/>
      <dgm:t>
        <a:bodyPr/>
        <a:lstStyle/>
        <a:p>
          <a:endParaRPr lang="en-GB"/>
        </a:p>
      </dgm:t>
    </dgm:pt>
    <dgm:pt modelId="{A4AD2C24-4DAA-4328-BF9A-CA9E8D3ADAFA}">
      <dgm:prSet custT="1">
        <dgm:style>
          <a:lnRef idx="2">
            <a:schemeClr val="accent1"/>
          </a:lnRef>
          <a:fillRef idx="1">
            <a:schemeClr val="lt1"/>
          </a:fillRef>
          <a:effectRef idx="0">
            <a:schemeClr val="accent1"/>
          </a:effectRef>
          <a:fontRef idx="minor">
            <a:schemeClr val="dk1"/>
          </a:fontRef>
        </dgm:style>
      </dgm:prSet>
      <dgm:spPr>
        <a:solidFill>
          <a:schemeClr val="accent1">
            <a:lumMod val="20000"/>
            <a:lumOff val="80000"/>
          </a:schemeClr>
        </a:solidFill>
      </dgm:spPr>
      <dgm:t>
        <a:bodyPr/>
        <a:lstStyle/>
        <a:p>
          <a:pPr algn="just"/>
          <a:r>
            <a:rPr lang="ka-GE" sz="1900" b="0" i="0" dirty="0">
              <a:latin typeface="BPG ExtraSquare Mtavruli" panose="02060504020202060204" pitchFamily="18" charset="0"/>
            </a:rPr>
            <a:t>დამატებით </a:t>
          </a:r>
          <a:r>
            <a:rPr lang="en-GB" sz="1900" b="0" i="0" dirty="0">
              <a:latin typeface="BPG ExtraSquare Mtavruli" panose="02060504020202060204" pitchFamily="18" charset="0"/>
            </a:rPr>
            <a:t>II </a:t>
          </a:r>
          <a:r>
            <a:rPr lang="ka-GE" sz="1900" b="0" i="0" dirty="0">
              <a:latin typeface="BPG ExtraSquare Mtavruli" panose="02060504020202060204" pitchFamily="18" charset="0"/>
            </a:rPr>
            <a:t>ხარისხის საშეშე მერქნული რესურსით დაკმაყოფილდა 100 მდე ოჯახი, 300 მ3 ოდენობით. </a:t>
          </a:r>
          <a:endParaRPr lang="en-GB" sz="1900" b="0" dirty="0">
            <a:latin typeface="BPG ExtraSquare Mtavruli" panose="02060504020202060204" pitchFamily="18" charset="0"/>
          </a:endParaRPr>
        </a:p>
      </dgm:t>
    </dgm:pt>
    <dgm:pt modelId="{FD2BAD4E-2B5E-440B-812E-24E26061D041}" type="parTrans" cxnId="{5917F28D-FD83-46A6-9CFA-16AEA446CAEB}">
      <dgm:prSet/>
      <dgm:spPr/>
      <dgm:t>
        <a:bodyPr/>
        <a:lstStyle/>
        <a:p>
          <a:endParaRPr lang="en-GB"/>
        </a:p>
      </dgm:t>
    </dgm:pt>
    <dgm:pt modelId="{E59E6FB5-2EB8-451D-98F0-ABC6FEBB0B59}" type="sibTrans" cxnId="{5917F28D-FD83-46A6-9CFA-16AEA446CAEB}">
      <dgm:prSet/>
      <dgm:spPr/>
      <dgm:t>
        <a:bodyPr/>
        <a:lstStyle/>
        <a:p>
          <a:endParaRPr lang="en-GB"/>
        </a:p>
      </dgm:t>
    </dgm:pt>
    <dgm:pt modelId="{097A973E-A02B-4933-B954-1E82A26EA082}" type="pres">
      <dgm:prSet presAssocID="{949F863F-DEED-42AE-B4CE-E5E5BE5AE9A9}" presName="linear" presStyleCnt="0">
        <dgm:presLayoutVars>
          <dgm:dir/>
          <dgm:resizeHandles val="exact"/>
        </dgm:presLayoutVars>
      </dgm:prSet>
      <dgm:spPr/>
    </dgm:pt>
    <dgm:pt modelId="{70EFFD7B-077B-4820-AD64-FF853346144E}" type="pres">
      <dgm:prSet presAssocID="{535615CC-5AB2-4343-B571-89E505253851}" presName="comp" presStyleCnt="0"/>
      <dgm:spPr/>
    </dgm:pt>
    <dgm:pt modelId="{D8BE0DF7-A964-469D-9558-65CCF9FDE0A0}" type="pres">
      <dgm:prSet presAssocID="{535615CC-5AB2-4343-B571-89E505253851}" presName="box" presStyleLbl="node1" presStyleIdx="0" presStyleCnt="6"/>
      <dgm:spPr/>
    </dgm:pt>
    <dgm:pt modelId="{5E6A38B7-4931-4BBE-8127-8DCF1C2B580F}" type="pres">
      <dgm:prSet presAssocID="{535615CC-5AB2-4343-B571-89E505253851}" presName="img" presStyleLbl="fgImgPlace1" presStyleIdx="0" presStyleCnt="6" custScaleX="62481" custScaleY="116392" custLinFactNeighborX="-826" custLinFactNeighborY="-525"/>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01C791F4-4270-47A3-A7AF-D68BFC4A4920}" type="pres">
      <dgm:prSet presAssocID="{535615CC-5AB2-4343-B571-89E505253851}" presName="text" presStyleLbl="node1" presStyleIdx="0" presStyleCnt="6">
        <dgm:presLayoutVars>
          <dgm:bulletEnabled val="1"/>
        </dgm:presLayoutVars>
      </dgm:prSet>
      <dgm:spPr/>
    </dgm:pt>
    <dgm:pt modelId="{661D146A-545B-4DD7-B63A-EBA67318FA9F}" type="pres">
      <dgm:prSet presAssocID="{3A4C8AD4-D6D5-4D85-B985-58DD8E6E4A7F}" presName="spacer" presStyleCnt="0"/>
      <dgm:spPr/>
    </dgm:pt>
    <dgm:pt modelId="{977F650C-72B8-49BE-A584-160D986CADEB}" type="pres">
      <dgm:prSet presAssocID="{05060BF3-5314-4700-B0D5-1B53080F4BAE}" presName="comp" presStyleCnt="0"/>
      <dgm:spPr/>
    </dgm:pt>
    <dgm:pt modelId="{E5D672FF-BE36-4C1E-93EE-E4AFBEC3DEE1}" type="pres">
      <dgm:prSet presAssocID="{05060BF3-5314-4700-B0D5-1B53080F4BAE}" presName="box" presStyleLbl="node1" presStyleIdx="1" presStyleCnt="6"/>
      <dgm:spPr/>
    </dgm:pt>
    <dgm:pt modelId="{5FF75935-D9B9-4C99-8A6D-D2EFF9E17968}" type="pres">
      <dgm:prSet presAssocID="{05060BF3-5314-4700-B0D5-1B53080F4BAE}" presName="img" presStyleLbl="fgImgPlace1" presStyleIdx="1" presStyleCnt="6" custScaleX="61656" custScaleY="116986"/>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66BCEEC9-7151-46A2-B33F-5A6C67BCC358}" type="pres">
      <dgm:prSet presAssocID="{05060BF3-5314-4700-B0D5-1B53080F4BAE}" presName="text" presStyleLbl="node1" presStyleIdx="1" presStyleCnt="6">
        <dgm:presLayoutVars>
          <dgm:bulletEnabled val="1"/>
        </dgm:presLayoutVars>
      </dgm:prSet>
      <dgm:spPr/>
    </dgm:pt>
    <dgm:pt modelId="{E9A86E26-94BB-4BB7-AE41-F3D288CF00AB}" type="pres">
      <dgm:prSet presAssocID="{E90EA1E7-B0D9-4218-86B7-FD95E3D1E791}" presName="spacer" presStyleCnt="0"/>
      <dgm:spPr/>
    </dgm:pt>
    <dgm:pt modelId="{8F1338BB-BC67-4A32-A09F-B8C01EB6B416}" type="pres">
      <dgm:prSet presAssocID="{7FEBA0D5-EAA8-488B-9C09-CF67FBAE45CF}" presName="comp" presStyleCnt="0"/>
      <dgm:spPr/>
    </dgm:pt>
    <dgm:pt modelId="{679F4311-4721-4972-AFB7-4E57504D3812}" type="pres">
      <dgm:prSet presAssocID="{7FEBA0D5-EAA8-488B-9C09-CF67FBAE45CF}" presName="box" presStyleLbl="node1" presStyleIdx="2" presStyleCnt="6"/>
      <dgm:spPr/>
    </dgm:pt>
    <dgm:pt modelId="{894A873A-D9B4-4D5B-9052-E59EF449670A}" type="pres">
      <dgm:prSet presAssocID="{7FEBA0D5-EAA8-488B-9C09-CF67FBAE45CF}" presName="img" presStyleLbl="fgImgPlace1" presStyleIdx="2" presStyleCnt="6" custScaleX="62208" custScaleY="115783" custLinFactNeighborX="826" custLinFactNeighborY="830"/>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DE0DFAB8-6A05-4555-98D1-412B4F703405}" type="pres">
      <dgm:prSet presAssocID="{7FEBA0D5-EAA8-488B-9C09-CF67FBAE45CF}" presName="text" presStyleLbl="node1" presStyleIdx="2" presStyleCnt="6">
        <dgm:presLayoutVars>
          <dgm:bulletEnabled val="1"/>
        </dgm:presLayoutVars>
      </dgm:prSet>
      <dgm:spPr/>
    </dgm:pt>
    <dgm:pt modelId="{F92819EE-02A0-4E0F-AF57-70AB4C1DC9F0}" type="pres">
      <dgm:prSet presAssocID="{97F6AA07-AB7A-4AAD-8357-782760FE81BD}" presName="spacer" presStyleCnt="0"/>
      <dgm:spPr/>
    </dgm:pt>
    <dgm:pt modelId="{37CD6018-C668-40A7-8FBC-C3415E9ABB04}" type="pres">
      <dgm:prSet presAssocID="{2F8392F6-B50D-4C8F-A6B6-C272C57BDCF9}" presName="comp" presStyleCnt="0"/>
      <dgm:spPr/>
    </dgm:pt>
    <dgm:pt modelId="{1B3A8706-39C4-4E5E-A11E-767ECE7BEE3E}" type="pres">
      <dgm:prSet presAssocID="{2F8392F6-B50D-4C8F-A6B6-C272C57BDCF9}" presName="box" presStyleLbl="node1" presStyleIdx="3" presStyleCnt="6"/>
      <dgm:spPr/>
    </dgm:pt>
    <dgm:pt modelId="{4DCF1495-A3FD-4D90-A2A1-F767D96111D1}" type="pres">
      <dgm:prSet presAssocID="{2F8392F6-B50D-4C8F-A6B6-C272C57BDCF9}" presName="img" presStyleLbl="fgImgPlace1" presStyleIdx="3" presStyleCnt="6" custScaleX="62093" custScaleY="114734" custLinFactNeighborX="1239"/>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pt>
    <dgm:pt modelId="{CC0FCD17-5280-4C82-9718-F5FFCF7218CC}" type="pres">
      <dgm:prSet presAssocID="{2F8392F6-B50D-4C8F-A6B6-C272C57BDCF9}" presName="text" presStyleLbl="node1" presStyleIdx="3" presStyleCnt="6">
        <dgm:presLayoutVars>
          <dgm:bulletEnabled val="1"/>
        </dgm:presLayoutVars>
      </dgm:prSet>
      <dgm:spPr/>
    </dgm:pt>
    <dgm:pt modelId="{51FB58EE-5085-44AC-832A-DF502B1DAF39}" type="pres">
      <dgm:prSet presAssocID="{511DE67E-421F-4CBA-AB44-7D28D7F0679B}" presName="spacer" presStyleCnt="0"/>
      <dgm:spPr/>
    </dgm:pt>
    <dgm:pt modelId="{75DFC01A-95FC-4DFD-B25D-2C63D87DBA82}" type="pres">
      <dgm:prSet presAssocID="{17442270-F910-451F-8054-60D719926576}" presName="comp" presStyleCnt="0"/>
      <dgm:spPr/>
    </dgm:pt>
    <dgm:pt modelId="{782E3694-D0B4-481F-AF55-95348088FBA8}" type="pres">
      <dgm:prSet presAssocID="{17442270-F910-451F-8054-60D719926576}" presName="box" presStyleLbl="node1" presStyleIdx="4" presStyleCnt="6"/>
      <dgm:spPr/>
    </dgm:pt>
    <dgm:pt modelId="{99D95CE4-51CA-483F-8337-830203A73CFA}" type="pres">
      <dgm:prSet presAssocID="{17442270-F910-451F-8054-60D719926576}" presName="img" presStyleLbl="fgImgPlace1" presStyleIdx="4" presStyleCnt="6" custScaleX="64621" custLinFactNeighborX="1897" custLinFactNeighborY="1031"/>
      <dgm:spPr>
        <a:blipFill>
          <a:blip xmlns:r="http://schemas.openxmlformats.org/officeDocument/2006/relationships" r:embed="rId5"/>
          <a:srcRect/>
          <a:stretch>
            <a:fillRect t="-16000" b="-16000"/>
          </a:stretch>
        </a:blipFill>
      </dgm:spPr>
    </dgm:pt>
    <dgm:pt modelId="{78EFBD5E-606B-423C-ABC6-49A675A52700}" type="pres">
      <dgm:prSet presAssocID="{17442270-F910-451F-8054-60D719926576}" presName="text" presStyleLbl="node1" presStyleIdx="4" presStyleCnt="6">
        <dgm:presLayoutVars>
          <dgm:bulletEnabled val="1"/>
        </dgm:presLayoutVars>
      </dgm:prSet>
      <dgm:spPr/>
    </dgm:pt>
    <dgm:pt modelId="{ADCCAAED-1B22-4D71-88B0-DD16A678B7A8}" type="pres">
      <dgm:prSet presAssocID="{A501589C-5049-407B-AF60-2615A3353481}" presName="spacer" presStyleCnt="0"/>
      <dgm:spPr/>
    </dgm:pt>
    <dgm:pt modelId="{B57BA517-BF48-4A3F-A97D-E5F2A9B500B7}" type="pres">
      <dgm:prSet presAssocID="{A4AD2C24-4DAA-4328-BF9A-CA9E8D3ADAFA}" presName="comp" presStyleCnt="0"/>
      <dgm:spPr/>
    </dgm:pt>
    <dgm:pt modelId="{51BAB211-22E2-4E08-9D2E-855E84F92AC6}" type="pres">
      <dgm:prSet presAssocID="{A4AD2C24-4DAA-4328-BF9A-CA9E8D3ADAFA}" presName="box" presStyleLbl="node1" presStyleIdx="5" presStyleCnt="6"/>
      <dgm:spPr/>
    </dgm:pt>
    <dgm:pt modelId="{AB2C80B5-B6FB-412E-9100-820E41FD2FC1}" type="pres">
      <dgm:prSet presAssocID="{A4AD2C24-4DAA-4328-BF9A-CA9E8D3ADAFA}" presName="img" presStyleLbl="fgImgPlace1" presStyleIdx="5" presStyleCnt="6" custScaleX="66273" custLinFactNeighborX="2410" custLinFactNeighborY="-1212"/>
      <dgm:spPr>
        <a:blipFill>
          <a:blip xmlns:r="http://schemas.openxmlformats.org/officeDocument/2006/relationships" r:embed="rId6">
            <a:extLst>
              <a:ext uri="{28A0092B-C50C-407E-A947-70E740481C1C}">
                <a14:useLocalDpi xmlns:a14="http://schemas.microsoft.com/office/drawing/2010/main" val="0"/>
              </a:ext>
            </a:extLst>
          </a:blip>
          <a:srcRect/>
          <a:stretch>
            <a:fillRect t="-18000" b="-18000"/>
          </a:stretch>
        </a:blipFill>
      </dgm:spPr>
    </dgm:pt>
    <dgm:pt modelId="{AEEFD35E-341E-4320-AB89-BF86616B02EC}" type="pres">
      <dgm:prSet presAssocID="{A4AD2C24-4DAA-4328-BF9A-CA9E8D3ADAFA}" presName="text" presStyleLbl="node1" presStyleIdx="5" presStyleCnt="6">
        <dgm:presLayoutVars>
          <dgm:bulletEnabled val="1"/>
        </dgm:presLayoutVars>
      </dgm:prSet>
      <dgm:spPr/>
    </dgm:pt>
  </dgm:ptLst>
  <dgm:cxnLst>
    <dgm:cxn modelId="{3CB3D107-8B9F-4932-9E57-12DF8CEE06D0}" type="presOf" srcId="{A4AD2C24-4DAA-4328-BF9A-CA9E8D3ADAFA}" destId="{51BAB211-22E2-4E08-9D2E-855E84F92AC6}" srcOrd="0" destOrd="0" presId="urn:microsoft.com/office/officeart/2005/8/layout/vList4"/>
    <dgm:cxn modelId="{7C6C9E0D-CA52-45C2-8AF8-0D89C74F0A01}" type="presOf" srcId="{05060BF3-5314-4700-B0D5-1B53080F4BAE}" destId="{66BCEEC9-7151-46A2-B33F-5A6C67BCC358}" srcOrd="1" destOrd="0" presId="urn:microsoft.com/office/officeart/2005/8/layout/vList4"/>
    <dgm:cxn modelId="{37B1A519-7569-4B4A-93B5-D38DB83795B4}" srcId="{949F863F-DEED-42AE-B4CE-E5E5BE5AE9A9}" destId="{2F8392F6-B50D-4C8F-A6B6-C272C57BDCF9}" srcOrd="3" destOrd="0" parTransId="{D6F1E20C-B1B5-4A9D-8AE1-AB9CA1EAC2F6}" sibTransId="{511DE67E-421F-4CBA-AB44-7D28D7F0679B}"/>
    <dgm:cxn modelId="{54CCDC1F-A388-47F8-930D-EB1F0E845888}" type="presOf" srcId="{2F8392F6-B50D-4C8F-A6B6-C272C57BDCF9}" destId="{CC0FCD17-5280-4C82-9718-F5FFCF7218CC}" srcOrd="1" destOrd="0" presId="urn:microsoft.com/office/officeart/2005/8/layout/vList4"/>
    <dgm:cxn modelId="{27C2DE2F-D92E-4C98-BC35-3EC0A0F9BA43}" type="presOf" srcId="{17442270-F910-451F-8054-60D719926576}" destId="{78EFBD5E-606B-423C-ABC6-49A675A52700}" srcOrd="1" destOrd="0" presId="urn:microsoft.com/office/officeart/2005/8/layout/vList4"/>
    <dgm:cxn modelId="{4E971B3C-68BB-4E14-B7C1-5A8B4834D433}" type="presOf" srcId="{05060BF3-5314-4700-B0D5-1B53080F4BAE}" destId="{E5D672FF-BE36-4C1E-93EE-E4AFBEC3DEE1}" srcOrd="0" destOrd="0" presId="urn:microsoft.com/office/officeart/2005/8/layout/vList4"/>
    <dgm:cxn modelId="{C010903E-1B7B-48C1-83DB-36B628FF841C}" type="presOf" srcId="{7FEBA0D5-EAA8-488B-9C09-CF67FBAE45CF}" destId="{DE0DFAB8-6A05-4555-98D1-412B4F703405}" srcOrd="1" destOrd="0" presId="urn:microsoft.com/office/officeart/2005/8/layout/vList4"/>
    <dgm:cxn modelId="{BD7A8341-C827-486E-A198-95E9EFF05B12}" type="presOf" srcId="{7FEBA0D5-EAA8-488B-9C09-CF67FBAE45CF}" destId="{679F4311-4721-4972-AFB7-4E57504D3812}" srcOrd="0" destOrd="0" presId="urn:microsoft.com/office/officeart/2005/8/layout/vList4"/>
    <dgm:cxn modelId="{A02A3542-3797-4D97-A62A-949842ACA45A}" srcId="{949F863F-DEED-42AE-B4CE-E5E5BE5AE9A9}" destId="{17442270-F910-451F-8054-60D719926576}" srcOrd="4" destOrd="0" parTransId="{E16367E8-94A9-4817-9D4D-2FC869207EA4}" sibTransId="{A501589C-5049-407B-AF60-2615A3353481}"/>
    <dgm:cxn modelId="{381FFE50-EA2A-4E55-91A0-22574F50399D}" type="presOf" srcId="{A4AD2C24-4DAA-4328-BF9A-CA9E8D3ADAFA}" destId="{AEEFD35E-341E-4320-AB89-BF86616B02EC}" srcOrd="1" destOrd="0" presId="urn:microsoft.com/office/officeart/2005/8/layout/vList4"/>
    <dgm:cxn modelId="{DE1D1F59-148C-43EA-94BA-3740140CDD73}" type="presOf" srcId="{17442270-F910-451F-8054-60D719926576}" destId="{782E3694-D0B4-481F-AF55-95348088FBA8}" srcOrd="0" destOrd="0" presId="urn:microsoft.com/office/officeart/2005/8/layout/vList4"/>
    <dgm:cxn modelId="{EE45407A-0596-487A-99FC-92427988420C}" type="presOf" srcId="{949F863F-DEED-42AE-B4CE-E5E5BE5AE9A9}" destId="{097A973E-A02B-4933-B954-1E82A26EA082}" srcOrd="0" destOrd="0" presId="urn:microsoft.com/office/officeart/2005/8/layout/vList4"/>
    <dgm:cxn modelId="{64D18081-563C-4F17-9466-FC270FFF8DB6}" type="presOf" srcId="{535615CC-5AB2-4343-B571-89E505253851}" destId="{01C791F4-4270-47A3-A7AF-D68BFC4A4920}" srcOrd="1" destOrd="0" presId="urn:microsoft.com/office/officeart/2005/8/layout/vList4"/>
    <dgm:cxn modelId="{5917F28D-FD83-46A6-9CFA-16AEA446CAEB}" srcId="{949F863F-DEED-42AE-B4CE-E5E5BE5AE9A9}" destId="{A4AD2C24-4DAA-4328-BF9A-CA9E8D3ADAFA}" srcOrd="5" destOrd="0" parTransId="{FD2BAD4E-2B5E-440B-812E-24E26061D041}" sibTransId="{E59E6FB5-2EB8-451D-98F0-ABC6FEBB0B59}"/>
    <dgm:cxn modelId="{A0279D93-15A4-4E87-A227-C5E361D02773}" type="presOf" srcId="{2F8392F6-B50D-4C8F-A6B6-C272C57BDCF9}" destId="{1B3A8706-39C4-4E5E-A11E-767ECE7BEE3E}" srcOrd="0" destOrd="0" presId="urn:microsoft.com/office/officeart/2005/8/layout/vList4"/>
    <dgm:cxn modelId="{4F9E5AB0-AF1D-44F3-92CC-1428A9636AEC}" srcId="{949F863F-DEED-42AE-B4CE-E5E5BE5AE9A9}" destId="{7FEBA0D5-EAA8-488B-9C09-CF67FBAE45CF}" srcOrd="2" destOrd="0" parTransId="{D242C259-6E15-428B-B406-5E92B58DA6DA}" sibTransId="{97F6AA07-AB7A-4AAD-8357-782760FE81BD}"/>
    <dgm:cxn modelId="{DF5491BC-D14B-4BBF-807F-AD324530E26D}" srcId="{949F863F-DEED-42AE-B4CE-E5E5BE5AE9A9}" destId="{535615CC-5AB2-4343-B571-89E505253851}" srcOrd="0" destOrd="0" parTransId="{D4FAC9A8-DCAC-4E16-B1F2-13F55C9F881C}" sibTransId="{3A4C8AD4-D6D5-4D85-B985-58DD8E6E4A7F}"/>
    <dgm:cxn modelId="{04A122C9-FC45-4BF8-966C-0F8378CACC2F}" type="presOf" srcId="{535615CC-5AB2-4343-B571-89E505253851}" destId="{D8BE0DF7-A964-469D-9558-65CCF9FDE0A0}" srcOrd="0" destOrd="0" presId="urn:microsoft.com/office/officeart/2005/8/layout/vList4"/>
    <dgm:cxn modelId="{15EA31D4-0123-44A7-83EA-1077386BB05F}" srcId="{949F863F-DEED-42AE-B4CE-E5E5BE5AE9A9}" destId="{05060BF3-5314-4700-B0D5-1B53080F4BAE}" srcOrd="1" destOrd="0" parTransId="{75DD69FE-38A9-4AD9-B014-1227E1A0C54C}" sibTransId="{E90EA1E7-B0D9-4218-86B7-FD95E3D1E791}"/>
    <dgm:cxn modelId="{C69A236F-0268-43E9-84BF-8BE920CA90B7}" type="presParOf" srcId="{097A973E-A02B-4933-B954-1E82A26EA082}" destId="{70EFFD7B-077B-4820-AD64-FF853346144E}" srcOrd="0" destOrd="0" presId="urn:microsoft.com/office/officeart/2005/8/layout/vList4"/>
    <dgm:cxn modelId="{BD713284-5F8E-405E-A976-D33A2B61330A}" type="presParOf" srcId="{70EFFD7B-077B-4820-AD64-FF853346144E}" destId="{D8BE0DF7-A964-469D-9558-65CCF9FDE0A0}" srcOrd="0" destOrd="0" presId="urn:microsoft.com/office/officeart/2005/8/layout/vList4"/>
    <dgm:cxn modelId="{F68E8185-6006-4432-8064-5525B91B9CAC}" type="presParOf" srcId="{70EFFD7B-077B-4820-AD64-FF853346144E}" destId="{5E6A38B7-4931-4BBE-8127-8DCF1C2B580F}" srcOrd="1" destOrd="0" presId="urn:microsoft.com/office/officeart/2005/8/layout/vList4"/>
    <dgm:cxn modelId="{FCA760E9-FC5A-488E-AD64-8CEF3600CA53}" type="presParOf" srcId="{70EFFD7B-077B-4820-AD64-FF853346144E}" destId="{01C791F4-4270-47A3-A7AF-D68BFC4A4920}" srcOrd="2" destOrd="0" presId="urn:microsoft.com/office/officeart/2005/8/layout/vList4"/>
    <dgm:cxn modelId="{C0D49AE8-1933-4FAD-BB03-2B7A0D8FB553}" type="presParOf" srcId="{097A973E-A02B-4933-B954-1E82A26EA082}" destId="{661D146A-545B-4DD7-B63A-EBA67318FA9F}" srcOrd="1" destOrd="0" presId="urn:microsoft.com/office/officeart/2005/8/layout/vList4"/>
    <dgm:cxn modelId="{E81B804D-9F35-48E3-8B68-3B4A54A9E7FF}" type="presParOf" srcId="{097A973E-A02B-4933-B954-1E82A26EA082}" destId="{977F650C-72B8-49BE-A584-160D986CADEB}" srcOrd="2" destOrd="0" presId="urn:microsoft.com/office/officeart/2005/8/layout/vList4"/>
    <dgm:cxn modelId="{3ABA34D0-C838-4F61-9C13-6610FFCC1AEC}" type="presParOf" srcId="{977F650C-72B8-49BE-A584-160D986CADEB}" destId="{E5D672FF-BE36-4C1E-93EE-E4AFBEC3DEE1}" srcOrd="0" destOrd="0" presId="urn:microsoft.com/office/officeart/2005/8/layout/vList4"/>
    <dgm:cxn modelId="{575804D3-8D19-41E4-8615-BDB4A29D1988}" type="presParOf" srcId="{977F650C-72B8-49BE-A584-160D986CADEB}" destId="{5FF75935-D9B9-4C99-8A6D-D2EFF9E17968}" srcOrd="1" destOrd="0" presId="urn:microsoft.com/office/officeart/2005/8/layout/vList4"/>
    <dgm:cxn modelId="{AFC2B33F-3945-4475-A616-167615E8E5F7}" type="presParOf" srcId="{977F650C-72B8-49BE-A584-160D986CADEB}" destId="{66BCEEC9-7151-46A2-B33F-5A6C67BCC358}" srcOrd="2" destOrd="0" presId="urn:microsoft.com/office/officeart/2005/8/layout/vList4"/>
    <dgm:cxn modelId="{0B660141-94A4-4419-9830-DB381E7E5526}" type="presParOf" srcId="{097A973E-A02B-4933-B954-1E82A26EA082}" destId="{E9A86E26-94BB-4BB7-AE41-F3D288CF00AB}" srcOrd="3" destOrd="0" presId="urn:microsoft.com/office/officeart/2005/8/layout/vList4"/>
    <dgm:cxn modelId="{2E6C9D1F-ACD6-409B-AD19-D7EEE47FE21B}" type="presParOf" srcId="{097A973E-A02B-4933-B954-1E82A26EA082}" destId="{8F1338BB-BC67-4A32-A09F-B8C01EB6B416}" srcOrd="4" destOrd="0" presId="urn:microsoft.com/office/officeart/2005/8/layout/vList4"/>
    <dgm:cxn modelId="{723AB398-680D-452D-AD0F-1FBB25DB85FE}" type="presParOf" srcId="{8F1338BB-BC67-4A32-A09F-B8C01EB6B416}" destId="{679F4311-4721-4972-AFB7-4E57504D3812}" srcOrd="0" destOrd="0" presId="urn:microsoft.com/office/officeart/2005/8/layout/vList4"/>
    <dgm:cxn modelId="{917B52BB-B4CA-4950-93A6-DBC00CE26D67}" type="presParOf" srcId="{8F1338BB-BC67-4A32-A09F-B8C01EB6B416}" destId="{894A873A-D9B4-4D5B-9052-E59EF449670A}" srcOrd="1" destOrd="0" presId="urn:microsoft.com/office/officeart/2005/8/layout/vList4"/>
    <dgm:cxn modelId="{A733D211-741B-4689-8667-C30651BB9405}" type="presParOf" srcId="{8F1338BB-BC67-4A32-A09F-B8C01EB6B416}" destId="{DE0DFAB8-6A05-4555-98D1-412B4F703405}" srcOrd="2" destOrd="0" presId="urn:microsoft.com/office/officeart/2005/8/layout/vList4"/>
    <dgm:cxn modelId="{DE9B30B6-ABA9-49C7-8E65-54D2E1C2ED48}" type="presParOf" srcId="{097A973E-A02B-4933-B954-1E82A26EA082}" destId="{F92819EE-02A0-4E0F-AF57-70AB4C1DC9F0}" srcOrd="5" destOrd="0" presId="urn:microsoft.com/office/officeart/2005/8/layout/vList4"/>
    <dgm:cxn modelId="{A9522210-5D96-487A-9215-09AC27C076C3}" type="presParOf" srcId="{097A973E-A02B-4933-B954-1E82A26EA082}" destId="{37CD6018-C668-40A7-8FBC-C3415E9ABB04}" srcOrd="6" destOrd="0" presId="urn:microsoft.com/office/officeart/2005/8/layout/vList4"/>
    <dgm:cxn modelId="{F804F371-5376-47F5-9FF5-4F1B2944E78C}" type="presParOf" srcId="{37CD6018-C668-40A7-8FBC-C3415E9ABB04}" destId="{1B3A8706-39C4-4E5E-A11E-767ECE7BEE3E}" srcOrd="0" destOrd="0" presId="urn:microsoft.com/office/officeart/2005/8/layout/vList4"/>
    <dgm:cxn modelId="{8CBA1D1D-75F8-4310-AA2B-86F8AD493080}" type="presParOf" srcId="{37CD6018-C668-40A7-8FBC-C3415E9ABB04}" destId="{4DCF1495-A3FD-4D90-A2A1-F767D96111D1}" srcOrd="1" destOrd="0" presId="urn:microsoft.com/office/officeart/2005/8/layout/vList4"/>
    <dgm:cxn modelId="{6A7095C9-20D0-4B72-8C2B-A2A906094255}" type="presParOf" srcId="{37CD6018-C668-40A7-8FBC-C3415E9ABB04}" destId="{CC0FCD17-5280-4C82-9718-F5FFCF7218CC}" srcOrd="2" destOrd="0" presId="urn:microsoft.com/office/officeart/2005/8/layout/vList4"/>
    <dgm:cxn modelId="{54068302-F4C8-4B43-BB87-6C9616BF86DF}" type="presParOf" srcId="{097A973E-A02B-4933-B954-1E82A26EA082}" destId="{51FB58EE-5085-44AC-832A-DF502B1DAF39}" srcOrd="7" destOrd="0" presId="urn:microsoft.com/office/officeart/2005/8/layout/vList4"/>
    <dgm:cxn modelId="{188A0735-18A4-4FDA-A5AB-50166C218C05}" type="presParOf" srcId="{097A973E-A02B-4933-B954-1E82A26EA082}" destId="{75DFC01A-95FC-4DFD-B25D-2C63D87DBA82}" srcOrd="8" destOrd="0" presId="urn:microsoft.com/office/officeart/2005/8/layout/vList4"/>
    <dgm:cxn modelId="{65E50B86-48A0-40BD-97B5-4EE15858C111}" type="presParOf" srcId="{75DFC01A-95FC-4DFD-B25D-2C63D87DBA82}" destId="{782E3694-D0B4-481F-AF55-95348088FBA8}" srcOrd="0" destOrd="0" presId="urn:microsoft.com/office/officeart/2005/8/layout/vList4"/>
    <dgm:cxn modelId="{6E2578C9-6B60-4ECB-8650-6EC74DA47ABC}" type="presParOf" srcId="{75DFC01A-95FC-4DFD-B25D-2C63D87DBA82}" destId="{99D95CE4-51CA-483F-8337-830203A73CFA}" srcOrd="1" destOrd="0" presId="urn:microsoft.com/office/officeart/2005/8/layout/vList4"/>
    <dgm:cxn modelId="{E477B499-6609-463C-BBF3-5FE31C2AA971}" type="presParOf" srcId="{75DFC01A-95FC-4DFD-B25D-2C63D87DBA82}" destId="{78EFBD5E-606B-423C-ABC6-49A675A52700}" srcOrd="2" destOrd="0" presId="urn:microsoft.com/office/officeart/2005/8/layout/vList4"/>
    <dgm:cxn modelId="{1DBE0C78-6AAB-4AF1-AC1C-0C22A9B6E198}" type="presParOf" srcId="{097A973E-A02B-4933-B954-1E82A26EA082}" destId="{ADCCAAED-1B22-4D71-88B0-DD16A678B7A8}" srcOrd="9" destOrd="0" presId="urn:microsoft.com/office/officeart/2005/8/layout/vList4"/>
    <dgm:cxn modelId="{90A1C1E2-2623-4585-A27E-67CFAAFB0258}" type="presParOf" srcId="{097A973E-A02B-4933-B954-1E82A26EA082}" destId="{B57BA517-BF48-4A3F-A97D-E5F2A9B500B7}" srcOrd="10" destOrd="0" presId="urn:microsoft.com/office/officeart/2005/8/layout/vList4"/>
    <dgm:cxn modelId="{86423BFF-02B9-4D2E-81BB-ED326271FCCF}" type="presParOf" srcId="{B57BA517-BF48-4A3F-A97D-E5F2A9B500B7}" destId="{51BAB211-22E2-4E08-9D2E-855E84F92AC6}" srcOrd="0" destOrd="0" presId="urn:microsoft.com/office/officeart/2005/8/layout/vList4"/>
    <dgm:cxn modelId="{71C2C155-7D1A-4AB3-BB57-FAB84B1DAA1A}" type="presParOf" srcId="{B57BA517-BF48-4A3F-A97D-E5F2A9B500B7}" destId="{AB2C80B5-B6FB-412E-9100-820E41FD2FC1}" srcOrd="1" destOrd="0" presId="urn:microsoft.com/office/officeart/2005/8/layout/vList4"/>
    <dgm:cxn modelId="{31ADED17-877A-4970-AEE0-CB2E675158EF}" type="presParOf" srcId="{B57BA517-BF48-4A3F-A97D-E5F2A9B500B7}" destId="{AEEFD35E-341E-4320-AB89-BF86616B02E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D45AA-A85F-4EDC-9D28-9200A31072D8}">
      <dsp:nvSpPr>
        <dsp:cNvPr id="0" name=""/>
        <dsp:cNvSpPr/>
      </dsp:nvSpPr>
      <dsp:spPr>
        <a:xfrm>
          <a:off x="0" y="0"/>
          <a:ext cx="5265272"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მმართველობა და საერთო დანიშნულების ხარჯები</a:t>
          </a:r>
          <a:endParaRPr lang="en-GB" sz="1900" b="0" i="0" kern="1200" dirty="0">
            <a:latin typeface="BPG ExtraSquare Mtavruli" panose="02060504020202060204" pitchFamily="18" charset="0"/>
          </a:endParaRPr>
        </a:p>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7 623 945 </a:t>
          </a:r>
          <a:r>
            <a:rPr lang="en-GB" sz="1900" b="0" i="0" kern="1200" dirty="0">
              <a:latin typeface="BPG ExtraSquare Mtavruli" panose="02060504020202060204" pitchFamily="18" charset="0"/>
            </a:rPr>
            <a:t>₾</a:t>
          </a:r>
          <a:endParaRPr lang="en-GB" sz="1900" b="0" kern="1200" dirty="0">
            <a:latin typeface="BPG ExtraSquare Mtavruli" panose="02060504020202060204" pitchFamily="18" charset="0"/>
          </a:endParaRPr>
        </a:p>
      </dsp:txBody>
      <dsp:txXfrm>
        <a:off x="1188115" y="0"/>
        <a:ext cx="4077156" cy="1350614"/>
      </dsp:txXfrm>
    </dsp:sp>
    <dsp:sp modelId="{41BB5BAD-E4B7-42FE-9CA0-1D43A59239AF}">
      <dsp:nvSpPr>
        <dsp:cNvPr id="0" name=""/>
        <dsp:cNvSpPr/>
      </dsp:nvSpPr>
      <dsp:spPr>
        <a:xfrm>
          <a:off x="135061" y="135061"/>
          <a:ext cx="1053054" cy="10804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7F0789-E26E-45DA-BD42-038E02D8DE30}">
      <dsp:nvSpPr>
        <dsp:cNvPr id="0" name=""/>
        <dsp:cNvSpPr/>
      </dsp:nvSpPr>
      <dsp:spPr>
        <a:xfrm>
          <a:off x="0" y="1485676"/>
          <a:ext cx="5265272"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დასუფთავება და გარემოს დაცვა</a:t>
          </a:r>
          <a:endParaRPr lang="en-GB" sz="1900" b="0" i="0" kern="1200" dirty="0">
            <a:latin typeface="BPG ExtraSquare Mtavruli" panose="02060504020202060204" pitchFamily="18" charset="0"/>
          </a:endParaRPr>
        </a:p>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1 892 793 </a:t>
          </a:r>
          <a:r>
            <a:rPr lang="en-GB" sz="1900" b="0" i="0" kern="1200" dirty="0">
              <a:latin typeface="BPG ExtraSquare Mtavruli" panose="02060504020202060204" pitchFamily="18" charset="0"/>
            </a:rPr>
            <a:t>₾</a:t>
          </a:r>
          <a:endParaRPr lang="en-GB" sz="1900" b="0" kern="1200" dirty="0">
            <a:latin typeface="BPG ExtraSquare Mtavruli" panose="02060504020202060204" pitchFamily="18" charset="0"/>
          </a:endParaRPr>
        </a:p>
      </dsp:txBody>
      <dsp:txXfrm>
        <a:off x="1188115" y="1485676"/>
        <a:ext cx="4077156" cy="1350614"/>
      </dsp:txXfrm>
    </dsp:sp>
    <dsp:sp modelId="{76BFDAF5-7038-4AB6-A8E1-2BD45B028885}">
      <dsp:nvSpPr>
        <dsp:cNvPr id="0" name=""/>
        <dsp:cNvSpPr/>
      </dsp:nvSpPr>
      <dsp:spPr>
        <a:xfrm>
          <a:off x="135061" y="1620737"/>
          <a:ext cx="1053054" cy="10804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6000" r="-2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189888-853D-43DC-B070-0277C06300FA}">
      <dsp:nvSpPr>
        <dsp:cNvPr id="0" name=""/>
        <dsp:cNvSpPr/>
      </dsp:nvSpPr>
      <dsp:spPr>
        <a:xfrm>
          <a:off x="0" y="2971352"/>
          <a:ext cx="5265272"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ინფრასტრუქტურისა და მუნიციპალური სერვისების განვითარება</a:t>
          </a:r>
          <a:endParaRPr lang="en-GB" sz="1900" b="0" i="0" kern="1200" dirty="0">
            <a:latin typeface="BPG ExtraSquare Mtavruli" panose="02060504020202060204" pitchFamily="18" charset="0"/>
          </a:endParaRPr>
        </a:p>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25 780 717 </a:t>
          </a:r>
          <a:r>
            <a:rPr lang="en-GB" sz="1900" b="0" i="0" kern="1200" dirty="0">
              <a:latin typeface="BPG ExtraSquare Mtavruli" panose="02060504020202060204" pitchFamily="18" charset="0"/>
            </a:rPr>
            <a:t>₾</a:t>
          </a:r>
          <a:endParaRPr lang="en-GB" sz="1900" b="0" kern="1200" dirty="0">
            <a:latin typeface="BPG ExtraSquare Mtavruli" panose="02060504020202060204" pitchFamily="18" charset="0"/>
          </a:endParaRPr>
        </a:p>
      </dsp:txBody>
      <dsp:txXfrm>
        <a:off x="1188115" y="2971352"/>
        <a:ext cx="4077156" cy="1350614"/>
      </dsp:txXfrm>
    </dsp:sp>
    <dsp:sp modelId="{56703D0F-88A5-408E-AC6E-94EEAD1588D8}">
      <dsp:nvSpPr>
        <dsp:cNvPr id="0" name=""/>
        <dsp:cNvSpPr/>
      </dsp:nvSpPr>
      <dsp:spPr>
        <a:xfrm>
          <a:off x="135061" y="3106413"/>
          <a:ext cx="1053054" cy="108049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6000" r="-2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E0DF7-A964-469D-9558-65CCF9FDE0A0}">
      <dsp:nvSpPr>
        <dsp:cNvPr id="0" name=""/>
        <dsp:cNvSpPr/>
      </dsp:nvSpPr>
      <dsp:spPr>
        <a:xfrm>
          <a:off x="0" y="0"/>
          <a:ext cx="5136775"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a-GE" sz="1600" b="0" i="0" kern="1200" dirty="0">
              <a:latin typeface="BPG ExtraSquare Mtavruli" panose="02060504020202060204" pitchFamily="18" charset="0"/>
            </a:rPr>
            <a:t>განათლება</a:t>
          </a:r>
          <a:endParaRPr lang="en-GB" sz="1600" b="0" i="0" kern="1200" dirty="0">
            <a:latin typeface="BPG ExtraSquare Mtavruli" panose="02060504020202060204" pitchFamily="18" charset="0"/>
          </a:endParaRPr>
        </a:p>
        <a:p>
          <a:pPr marL="0" lvl="0" indent="0" algn="l" defTabSz="711200">
            <a:lnSpc>
              <a:spcPct val="90000"/>
            </a:lnSpc>
            <a:spcBef>
              <a:spcPct val="0"/>
            </a:spcBef>
            <a:spcAft>
              <a:spcPct val="35000"/>
            </a:spcAft>
            <a:buNone/>
          </a:pPr>
          <a:r>
            <a:rPr lang="ka-GE" sz="1600" b="0" i="0" kern="1200" dirty="0">
              <a:latin typeface="BPG ExtraSquare Mtavruli" panose="02060504020202060204" pitchFamily="18" charset="0"/>
            </a:rPr>
            <a:t>10 941 844 </a:t>
          </a:r>
          <a:r>
            <a:rPr lang="en-GB" sz="1600" b="0" i="0" kern="1200" dirty="0">
              <a:latin typeface="BPG ExtraSquare Mtavruli" panose="02060504020202060204" pitchFamily="18" charset="0"/>
            </a:rPr>
            <a:t>₾ </a:t>
          </a:r>
          <a:endParaRPr lang="en-GB" sz="1600" b="0" kern="1200" dirty="0">
            <a:latin typeface="BPG ExtraSquare Mtavruli" panose="02060504020202060204" pitchFamily="18" charset="0"/>
          </a:endParaRPr>
        </a:p>
      </dsp:txBody>
      <dsp:txXfrm>
        <a:off x="1162416" y="0"/>
        <a:ext cx="3974359" cy="1350614"/>
      </dsp:txXfrm>
    </dsp:sp>
    <dsp:sp modelId="{5E6A38B7-4931-4BBE-8127-8DCF1C2B580F}">
      <dsp:nvSpPr>
        <dsp:cNvPr id="0" name=""/>
        <dsp:cNvSpPr/>
      </dsp:nvSpPr>
      <dsp:spPr>
        <a:xfrm>
          <a:off x="135061" y="135061"/>
          <a:ext cx="1027355" cy="10804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DBD629-12D7-49A6-B2C8-8CD2F2AB49BD}">
      <dsp:nvSpPr>
        <dsp:cNvPr id="0" name=""/>
        <dsp:cNvSpPr/>
      </dsp:nvSpPr>
      <dsp:spPr>
        <a:xfrm>
          <a:off x="0" y="1485676"/>
          <a:ext cx="5136775"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a-GE" sz="1600" kern="1200" dirty="0">
              <a:latin typeface="BPG ExtraSquare Mtavruli" panose="02060504020202060204" pitchFamily="18" charset="0"/>
            </a:rPr>
            <a:t>კულტურა, ახალგაზრდობა და სპორტი</a:t>
          </a:r>
          <a:endParaRPr lang="en-GB" sz="1600" kern="1200" dirty="0">
            <a:latin typeface="BPG ExtraSquare Mtavruli" panose="02060504020202060204" pitchFamily="18" charset="0"/>
          </a:endParaRPr>
        </a:p>
        <a:p>
          <a:pPr marL="0" lvl="0" indent="0" algn="l" defTabSz="711200">
            <a:lnSpc>
              <a:spcPct val="90000"/>
            </a:lnSpc>
            <a:spcBef>
              <a:spcPct val="0"/>
            </a:spcBef>
            <a:spcAft>
              <a:spcPct val="35000"/>
            </a:spcAft>
            <a:buNone/>
          </a:pPr>
          <a:r>
            <a:rPr lang="ka-GE" sz="1600" kern="1200" dirty="0">
              <a:latin typeface="BPG ExtraSquare Mtavruli" panose="02060504020202060204" pitchFamily="18" charset="0"/>
            </a:rPr>
            <a:t>4 112 283 </a:t>
          </a:r>
          <a:r>
            <a:rPr lang="en-GB" sz="1600" kern="1200" dirty="0">
              <a:latin typeface="BPG ExtraSquare Mtavruli" panose="02060504020202060204" pitchFamily="18" charset="0"/>
            </a:rPr>
            <a:t>₾</a:t>
          </a:r>
        </a:p>
      </dsp:txBody>
      <dsp:txXfrm>
        <a:off x="1162416" y="1485676"/>
        <a:ext cx="3974359" cy="1350614"/>
      </dsp:txXfrm>
    </dsp:sp>
    <dsp:sp modelId="{A3FAD687-3600-4CAF-96E7-7C853942F8E9}">
      <dsp:nvSpPr>
        <dsp:cNvPr id="0" name=""/>
        <dsp:cNvSpPr/>
      </dsp:nvSpPr>
      <dsp:spPr>
        <a:xfrm>
          <a:off x="135061" y="1620737"/>
          <a:ext cx="1027355" cy="1080491"/>
        </a:xfrm>
        <a:prstGeom prst="roundRect">
          <a:avLst>
            <a:gd name="adj" fmla="val 10000"/>
          </a:avLst>
        </a:prstGeom>
        <a:blipFill>
          <a:blip xmlns:r="http://schemas.openxmlformats.org/officeDocument/2006/relationships" r:embed="rId3"/>
          <a:srcRect/>
          <a:stretch>
            <a:fillRect l="-29000" r="-2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9F4311-4721-4972-AFB7-4E57504D3812}">
      <dsp:nvSpPr>
        <dsp:cNvPr id="0" name=""/>
        <dsp:cNvSpPr/>
      </dsp:nvSpPr>
      <dsp:spPr>
        <a:xfrm>
          <a:off x="0" y="2971352"/>
          <a:ext cx="5136775"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ka-GE" sz="1600" b="0" kern="1200" dirty="0">
              <a:latin typeface="BPG ExtraSquare Mtavruli" panose="02060504020202060204" pitchFamily="18" charset="0"/>
            </a:rPr>
            <a:t>მოსახლეობის ჯანმრთელობის დაცვა და სოციალური უზრუნველყოფა </a:t>
          </a:r>
          <a:endParaRPr lang="en-GB" sz="1600" b="0" kern="1200" dirty="0">
            <a:latin typeface="BPG ExtraSquare Mtavruli" panose="02060504020202060204" pitchFamily="18" charset="0"/>
          </a:endParaRPr>
        </a:p>
        <a:p>
          <a:pPr marL="0" lvl="0" indent="0" algn="l" defTabSz="711200">
            <a:lnSpc>
              <a:spcPct val="90000"/>
            </a:lnSpc>
            <a:spcBef>
              <a:spcPct val="0"/>
            </a:spcBef>
            <a:spcAft>
              <a:spcPct val="35000"/>
            </a:spcAft>
            <a:buNone/>
          </a:pPr>
          <a:r>
            <a:rPr lang="ka-GE" sz="1600" b="0" kern="1200" dirty="0">
              <a:latin typeface="BPG ExtraSquare Mtavruli" panose="02060504020202060204" pitchFamily="18" charset="0"/>
            </a:rPr>
            <a:t>5 098 782 </a:t>
          </a:r>
          <a:r>
            <a:rPr lang="en-GB" sz="1600" b="0" kern="1200" dirty="0">
              <a:latin typeface="BPG ExtraSquare Mtavruli" panose="02060504020202060204" pitchFamily="18" charset="0"/>
            </a:rPr>
            <a:t>₾</a:t>
          </a:r>
        </a:p>
      </dsp:txBody>
      <dsp:txXfrm>
        <a:off x="1162416" y="2971352"/>
        <a:ext cx="3974359" cy="1350614"/>
      </dsp:txXfrm>
    </dsp:sp>
    <dsp:sp modelId="{894A873A-D9B4-4D5B-9052-E59EF449670A}">
      <dsp:nvSpPr>
        <dsp:cNvPr id="0" name=""/>
        <dsp:cNvSpPr/>
      </dsp:nvSpPr>
      <dsp:spPr>
        <a:xfrm>
          <a:off x="135061" y="3106413"/>
          <a:ext cx="1027355" cy="108049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41000" r="-4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5A597-E9EE-41E5-8BAA-34E57FE3196F}">
      <dsp:nvSpPr>
        <dsp:cNvPr id="0" name=""/>
        <dsp:cNvSpPr/>
      </dsp:nvSpPr>
      <dsp:spPr>
        <a:xfrm>
          <a:off x="0" y="0"/>
          <a:ext cx="10856266" cy="861120"/>
        </a:xfrm>
        <a:prstGeom prst="roundRect">
          <a:avLst/>
        </a:prstGeom>
        <a:solidFill>
          <a:schemeClr val="accent1">
            <a:lumMod val="20000"/>
            <a:lumOff val="80000"/>
          </a:schemeClr>
        </a:solidFill>
        <a:ln w="19050" cap="rnd" cmpd="sng" algn="ctr">
          <a:solidFill>
            <a:schemeClr val="accent1">
              <a:lumMod val="75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ka-GE" sz="2800" b="0" kern="1200" dirty="0">
              <a:latin typeface="BPG ExtraSquare Mtavruli" panose="02060504020202060204" pitchFamily="18" charset="0"/>
            </a:rPr>
            <a:t>2024 წლის ბიუჯეტი - 55 450 364 ლარი</a:t>
          </a:r>
        </a:p>
      </dsp:txBody>
      <dsp:txXfrm>
        <a:off x="42036" y="42036"/>
        <a:ext cx="10772194" cy="777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D45AA-A85F-4EDC-9D28-9200A31072D8}">
      <dsp:nvSpPr>
        <dsp:cNvPr id="0" name=""/>
        <dsp:cNvSpPr/>
      </dsp:nvSpPr>
      <dsp:spPr>
        <a:xfrm>
          <a:off x="0" y="0"/>
          <a:ext cx="5265272"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kern="1200" dirty="0">
              <a:latin typeface="BPG ExtraSquare Mtavruli" panose="02060504020202060204" pitchFamily="18" charset="0"/>
            </a:rPr>
            <a:t>სოფელ მახოში სპორტული მოედნის რეაბილიტაცია </a:t>
          </a:r>
        </a:p>
        <a:p>
          <a:pPr marL="0" lvl="0" indent="0" algn="l" defTabSz="844550">
            <a:lnSpc>
              <a:spcPct val="90000"/>
            </a:lnSpc>
            <a:spcBef>
              <a:spcPct val="0"/>
            </a:spcBef>
            <a:spcAft>
              <a:spcPct val="35000"/>
            </a:spcAft>
            <a:buNone/>
          </a:pPr>
          <a:r>
            <a:rPr lang="ka-GE" sz="1900" b="0" kern="1200" dirty="0">
              <a:latin typeface="BPG ExtraSquare Mtavruli" panose="02060504020202060204" pitchFamily="18" charset="0"/>
            </a:rPr>
            <a:t>68 553 ლარი</a:t>
          </a:r>
          <a:endParaRPr lang="en-GB" sz="1900" b="0" kern="1200" dirty="0">
            <a:latin typeface="BPG ExtraSquare Mtavruli" panose="02060504020202060204" pitchFamily="18" charset="0"/>
          </a:endParaRPr>
        </a:p>
      </dsp:txBody>
      <dsp:txXfrm>
        <a:off x="1188115" y="0"/>
        <a:ext cx="4077156" cy="1350614"/>
      </dsp:txXfrm>
    </dsp:sp>
    <dsp:sp modelId="{41BB5BAD-E4B7-42FE-9CA0-1D43A59239AF}">
      <dsp:nvSpPr>
        <dsp:cNvPr id="0" name=""/>
        <dsp:cNvSpPr/>
      </dsp:nvSpPr>
      <dsp:spPr>
        <a:xfrm>
          <a:off x="135061" y="135061"/>
          <a:ext cx="1053054" cy="10804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7F0789-E26E-45DA-BD42-038E02D8DE30}">
      <dsp:nvSpPr>
        <dsp:cNvPr id="0" name=""/>
        <dsp:cNvSpPr/>
      </dsp:nvSpPr>
      <dsp:spPr>
        <a:xfrm>
          <a:off x="0" y="1485676"/>
          <a:ext cx="5265272"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kern="1200" dirty="0">
              <a:latin typeface="BPG ExtraSquare Mtavruli" panose="02060504020202060204" pitchFamily="18" charset="0"/>
            </a:rPr>
            <a:t>სოფელ ქედქედში სპორტული მოედნის რეაბილიტაცია </a:t>
          </a:r>
        </a:p>
        <a:p>
          <a:pPr marL="0" lvl="0" indent="0" algn="l" defTabSz="844550">
            <a:lnSpc>
              <a:spcPct val="90000"/>
            </a:lnSpc>
            <a:spcBef>
              <a:spcPct val="0"/>
            </a:spcBef>
            <a:spcAft>
              <a:spcPct val="35000"/>
            </a:spcAft>
            <a:buNone/>
          </a:pPr>
          <a:r>
            <a:rPr lang="ka-GE" sz="1900" b="0" kern="1200" dirty="0">
              <a:latin typeface="BPG ExtraSquare Mtavruli" panose="02060504020202060204" pitchFamily="18" charset="0"/>
            </a:rPr>
            <a:t>96 199 ლარი</a:t>
          </a:r>
          <a:endParaRPr lang="en-GB" sz="1900" b="0" kern="1200" dirty="0">
            <a:latin typeface="BPG ExtraSquare Mtavruli" panose="02060504020202060204" pitchFamily="18" charset="0"/>
          </a:endParaRPr>
        </a:p>
      </dsp:txBody>
      <dsp:txXfrm>
        <a:off x="1188115" y="1485676"/>
        <a:ext cx="4077156" cy="1350614"/>
      </dsp:txXfrm>
    </dsp:sp>
    <dsp:sp modelId="{76BFDAF5-7038-4AB6-A8E1-2BD45B028885}">
      <dsp:nvSpPr>
        <dsp:cNvPr id="0" name=""/>
        <dsp:cNvSpPr/>
      </dsp:nvSpPr>
      <dsp:spPr>
        <a:xfrm>
          <a:off x="135061" y="1620737"/>
          <a:ext cx="1053054" cy="1080491"/>
        </a:xfrm>
        <a:prstGeom prst="roundRect">
          <a:avLst>
            <a:gd name="adj" fmla="val 10000"/>
          </a:avLst>
        </a:prstGeom>
        <a:blipFill>
          <a:blip xmlns:r="http://schemas.openxmlformats.org/officeDocument/2006/relationships" r:embed="rId2"/>
          <a:srcRect/>
          <a:stretch>
            <a:fillRect l="-18000" r="-1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189888-853D-43DC-B070-0277C06300FA}">
      <dsp:nvSpPr>
        <dsp:cNvPr id="0" name=""/>
        <dsp:cNvSpPr/>
      </dsp:nvSpPr>
      <dsp:spPr>
        <a:xfrm>
          <a:off x="0" y="2971352"/>
          <a:ext cx="5265272"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kern="1200" dirty="0">
              <a:latin typeface="BPG ExtraSquare Mtavruli" panose="02060504020202060204" pitchFamily="18" charset="0"/>
            </a:rPr>
            <a:t>სოფელ ზედა წინსვლაში სპორტული მოედნის მოწყობა</a:t>
          </a:r>
        </a:p>
        <a:p>
          <a:pPr marL="0" lvl="0" indent="0" algn="l" defTabSz="844550">
            <a:lnSpc>
              <a:spcPct val="90000"/>
            </a:lnSpc>
            <a:spcBef>
              <a:spcPct val="0"/>
            </a:spcBef>
            <a:spcAft>
              <a:spcPct val="35000"/>
            </a:spcAft>
            <a:buNone/>
          </a:pPr>
          <a:r>
            <a:rPr lang="ka-GE" sz="1900" b="0" kern="1200" dirty="0">
              <a:latin typeface="BPG ExtraSquare Mtavruli" panose="02060504020202060204" pitchFamily="18" charset="0"/>
            </a:rPr>
            <a:t>132 441 ლარი</a:t>
          </a:r>
          <a:endParaRPr lang="en-GB" sz="1900" b="0" kern="1200" dirty="0">
            <a:latin typeface="BPG ExtraSquare Mtavruli" panose="02060504020202060204" pitchFamily="18" charset="0"/>
          </a:endParaRPr>
        </a:p>
      </dsp:txBody>
      <dsp:txXfrm>
        <a:off x="1188115" y="2971352"/>
        <a:ext cx="4077156" cy="1350614"/>
      </dsp:txXfrm>
    </dsp:sp>
    <dsp:sp modelId="{56703D0F-88A5-408E-AC6E-94EEAD1588D8}">
      <dsp:nvSpPr>
        <dsp:cNvPr id="0" name=""/>
        <dsp:cNvSpPr/>
      </dsp:nvSpPr>
      <dsp:spPr>
        <a:xfrm>
          <a:off x="135061" y="3106413"/>
          <a:ext cx="1053054" cy="10804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E0DF7-A964-469D-9558-65CCF9FDE0A0}">
      <dsp:nvSpPr>
        <dsp:cNvPr id="0" name=""/>
        <dsp:cNvSpPr/>
      </dsp:nvSpPr>
      <dsp:spPr>
        <a:xfrm>
          <a:off x="0" y="0"/>
          <a:ext cx="5136775"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სოფელ ახალშენის მეურნეობაში სპორტული მოედნის რეაბილიტაცია </a:t>
          </a:r>
        </a:p>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104 686 ლარი</a:t>
          </a:r>
          <a:endParaRPr lang="en-GB" sz="1900" b="0" kern="1200" dirty="0">
            <a:latin typeface="BPG ExtraSquare Mtavruli" panose="02060504020202060204" pitchFamily="18" charset="0"/>
          </a:endParaRPr>
        </a:p>
      </dsp:txBody>
      <dsp:txXfrm>
        <a:off x="1162416" y="0"/>
        <a:ext cx="3974359" cy="1350614"/>
      </dsp:txXfrm>
    </dsp:sp>
    <dsp:sp modelId="{5E6A38B7-4931-4BBE-8127-8DCF1C2B580F}">
      <dsp:nvSpPr>
        <dsp:cNvPr id="0" name=""/>
        <dsp:cNvSpPr/>
      </dsp:nvSpPr>
      <dsp:spPr>
        <a:xfrm>
          <a:off x="135061" y="135061"/>
          <a:ext cx="1027355" cy="10804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DBD629-12D7-49A6-B2C8-8CD2F2AB49BD}">
      <dsp:nvSpPr>
        <dsp:cNvPr id="0" name=""/>
        <dsp:cNvSpPr/>
      </dsp:nvSpPr>
      <dsp:spPr>
        <a:xfrm>
          <a:off x="0" y="1485676"/>
          <a:ext cx="5136775"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სოფელ ქვედა სამებაში სპორტული მოედნის რეაბილიტაცია</a:t>
          </a:r>
        </a:p>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51 014 ლარი</a:t>
          </a:r>
          <a:endParaRPr lang="en-GB" sz="1900" b="0" kern="1200" dirty="0">
            <a:latin typeface="BPG ExtraSquare Mtavruli" panose="02060504020202060204" pitchFamily="18" charset="0"/>
          </a:endParaRPr>
        </a:p>
      </dsp:txBody>
      <dsp:txXfrm>
        <a:off x="1162416" y="1485676"/>
        <a:ext cx="3974359" cy="1350614"/>
      </dsp:txXfrm>
    </dsp:sp>
    <dsp:sp modelId="{A3FAD687-3600-4CAF-96E7-7C853942F8E9}">
      <dsp:nvSpPr>
        <dsp:cNvPr id="0" name=""/>
        <dsp:cNvSpPr/>
      </dsp:nvSpPr>
      <dsp:spPr>
        <a:xfrm>
          <a:off x="135061" y="1620737"/>
          <a:ext cx="1027355" cy="108049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2000" r="-4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9F4311-4721-4972-AFB7-4E57504D3812}">
      <dsp:nvSpPr>
        <dsp:cNvPr id="0" name=""/>
        <dsp:cNvSpPr/>
      </dsp:nvSpPr>
      <dsp:spPr>
        <a:xfrm>
          <a:off x="0" y="2971352"/>
          <a:ext cx="5136775" cy="1350614"/>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სოფელ ჭარნალში სპორტული მოედნის რეაბილიტაცია</a:t>
          </a:r>
        </a:p>
        <a:p>
          <a:pPr marL="0" lvl="0" indent="0" algn="l" defTabSz="844550">
            <a:lnSpc>
              <a:spcPct val="90000"/>
            </a:lnSpc>
            <a:spcBef>
              <a:spcPct val="0"/>
            </a:spcBef>
            <a:spcAft>
              <a:spcPct val="35000"/>
            </a:spcAft>
            <a:buNone/>
          </a:pPr>
          <a:r>
            <a:rPr lang="ka-GE" sz="1900" b="0" i="0" kern="1200" dirty="0">
              <a:latin typeface="BPG ExtraSquare Mtavruli" panose="02060504020202060204" pitchFamily="18" charset="0"/>
            </a:rPr>
            <a:t>348 888 ლარი</a:t>
          </a:r>
          <a:endParaRPr lang="en-GB" sz="1900" b="0" kern="1200" dirty="0">
            <a:latin typeface="BPG ExtraSquare Mtavruli" panose="02060504020202060204" pitchFamily="18" charset="0"/>
          </a:endParaRPr>
        </a:p>
      </dsp:txBody>
      <dsp:txXfrm>
        <a:off x="1162416" y="2971352"/>
        <a:ext cx="3974359" cy="1350614"/>
      </dsp:txXfrm>
    </dsp:sp>
    <dsp:sp modelId="{894A873A-D9B4-4D5B-9052-E59EF449670A}">
      <dsp:nvSpPr>
        <dsp:cNvPr id="0" name=""/>
        <dsp:cNvSpPr/>
      </dsp:nvSpPr>
      <dsp:spPr>
        <a:xfrm>
          <a:off x="135061" y="3106413"/>
          <a:ext cx="1027355" cy="10804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5A597-E9EE-41E5-8BAA-34E57FE3196F}">
      <dsp:nvSpPr>
        <dsp:cNvPr id="0" name=""/>
        <dsp:cNvSpPr/>
      </dsp:nvSpPr>
      <dsp:spPr>
        <a:xfrm>
          <a:off x="0" y="0"/>
          <a:ext cx="10856266" cy="869456"/>
        </a:xfrm>
        <a:prstGeom prst="roundRect">
          <a:avLst/>
        </a:prstGeom>
        <a:solidFill>
          <a:schemeClr val="accent1">
            <a:lumMod val="20000"/>
            <a:lumOff val="80000"/>
          </a:schemeClr>
        </a:solidFill>
        <a:ln w="19050" cap="rnd" cmpd="sng" algn="ctr">
          <a:solidFill>
            <a:schemeClr val="accent1">
              <a:lumMod val="75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ka-GE" sz="2400" kern="1200" dirty="0">
              <a:latin typeface="BPG ExtraSquare Mtavruli" panose="02060504020202060204" pitchFamily="18" charset="0"/>
            </a:rPr>
            <a:t>2024 წელს მუნიციპალიტეტის სოფლებში აშენდა 1 და რეაბილიტაცია ჩაუტარდა 5 სპორტულ მოედნას </a:t>
          </a:r>
          <a:endParaRPr lang="ka-GE" sz="2400" b="0" kern="1200" dirty="0">
            <a:latin typeface="BPG ExtraSquare Mtavruli" panose="02060504020202060204" pitchFamily="18" charset="0"/>
          </a:endParaRPr>
        </a:p>
      </dsp:txBody>
      <dsp:txXfrm>
        <a:off x="42443" y="42443"/>
        <a:ext cx="10771380" cy="7845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E0DF7-A964-469D-9558-65CCF9FDE0A0}">
      <dsp:nvSpPr>
        <dsp:cNvPr id="0" name=""/>
        <dsp:cNvSpPr/>
      </dsp:nvSpPr>
      <dsp:spPr>
        <a:xfrm>
          <a:off x="0" y="0"/>
          <a:ext cx="10856266" cy="999051"/>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ka-GE" sz="1800" b="0" i="0" kern="1200" dirty="0">
              <a:latin typeface="BPG ExtraSquare Mtavruli" panose="02060504020202060204" pitchFamily="18" charset="0"/>
            </a:rPr>
            <a:t>სტიქიის შედეგად დაზარალებული ოჯახების მდგომარეობის შემსწავლელმა ადგილობრივმა კომისიამ განიხილა და დადებითად დააკმაყოფილა </a:t>
          </a:r>
          <a:r>
            <a:rPr lang="ka-GE" sz="1800" b="0" i="0" kern="1200" dirty="0">
              <a:solidFill>
                <a:schemeClr val="accent2">
                  <a:lumMod val="50000"/>
                </a:schemeClr>
              </a:solidFill>
              <a:latin typeface="BPG ExtraSquare Mtavruli" panose="02060504020202060204" pitchFamily="18" charset="0"/>
            </a:rPr>
            <a:t>97</a:t>
          </a:r>
          <a:r>
            <a:rPr lang="ka-GE" sz="1800" b="0" i="0" kern="1200" dirty="0">
              <a:latin typeface="BPG ExtraSquare Mtavruli" panose="02060504020202060204" pitchFamily="18" charset="0"/>
            </a:rPr>
            <a:t> ოჯახის დახმარების საკითხი, რისთვისაც გამოყოფილი იქნა </a:t>
          </a:r>
          <a:r>
            <a:rPr lang="en-GB" sz="1800" b="0" i="0" kern="1200" dirty="0">
              <a:latin typeface="BPG ExtraSquare Mtavruli" panose="02060504020202060204" pitchFamily="18" charset="0"/>
            </a:rPr>
            <a:t>1 032 794</a:t>
          </a:r>
          <a:r>
            <a:rPr lang="ka-GE" sz="1800" b="0" i="0" kern="1200" dirty="0">
              <a:latin typeface="BPG ExtraSquare Mtavruli" panose="02060504020202060204" pitchFamily="18" charset="0"/>
            </a:rPr>
            <a:t> ლარი.</a:t>
          </a:r>
          <a:endParaRPr lang="en-GB" sz="1800" b="0" kern="1200" dirty="0">
            <a:latin typeface="BPG ExtraSquare Mtavruli" panose="02060504020202060204" pitchFamily="18" charset="0"/>
          </a:endParaRPr>
        </a:p>
      </dsp:txBody>
      <dsp:txXfrm>
        <a:off x="2271158" y="0"/>
        <a:ext cx="8585107" cy="999051"/>
      </dsp:txXfrm>
    </dsp:sp>
    <dsp:sp modelId="{5E6A38B7-4931-4BBE-8127-8DCF1C2B580F}">
      <dsp:nvSpPr>
        <dsp:cNvPr id="0" name=""/>
        <dsp:cNvSpPr/>
      </dsp:nvSpPr>
      <dsp:spPr>
        <a:xfrm>
          <a:off x="489286" y="30203"/>
          <a:ext cx="1356620" cy="93025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D672FF-BE36-4C1E-93EE-E4AFBEC3DEE1}">
      <dsp:nvSpPr>
        <dsp:cNvPr id="0" name=""/>
        <dsp:cNvSpPr/>
      </dsp:nvSpPr>
      <dsp:spPr>
        <a:xfrm>
          <a:off x="0" y="1098956"/>
          <a:ext cx="10856266" cy="999051"/>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ka-GE" sz="1900" b="0" i="0" kern="1200" dirty="0">
              <a:latin typeface="BPG ExtraSquare Mtavruli" panose="02060504020202060204" pitchFamily="18" charset="0"/>
            </a:rPr>
            <a:t>ადგილობრივი ბიუჯეტით გათვალსიწინებული სარეზერვო ფონდიდან დაკმაყოფილდა </a:t>
          </a:r>
          <a:r>
            <a:rPr lang="ka-GE" sz="1900" b="0" i="0" kern="1200" dirty="0">
              <a:solidFill>
                <a:schemeClr val="accent2">
                  <a:lumMod val="50000"/>
                </a:schemeClr>
              </a:solidFill>
              <a:latin typeface="BPG ExtraSquare Mtavruli" panose="02060504020202060204" pitchFamily="18" charset="0"/>
            </a:rPr>
            <a:t>28</a:t>
          </a:r>
          <a:r>
            <a:rPr lang="ka-GE" sz="1900" b="0" i="0" kern="1200" dirty="0">
              <a:latin typeface="BPG ExtraSquare Mtavruli" panose="02060504020202060204" pitchFamily="18" charset="0"/>
            </a:rPr>
            <a:t> ოჯახი - ჯამში </a:t>
          </a:r>
          <a:r>
            <a:rPr lang="en-GB" sz="1900" b="0" i="0" kern="1200" dirty="0">
              <a:latin typeface="BPG ExtraSquare Mtavruli" panose="02060504020202060204" pitchFamily="18" charset="0"/>
            </a:rPr>
            <a:t>31 778</a:t>
          </a:r>
          <a:r>
            <a:rPr lang="ka-GE" sz="1900" b="0" i="0" kern="1200" dirty="0">
              <a:latin typeface="BPG ExtraSquare Mtavruli" panose="02060504020202060204" pitchFamily="18" charset="0"/>
            </a:rPr>
            <a:t> ლარით. </a:t>
          </a:r>
          <a:endParaRPr lang="en-GB" sz="1900" b="0" kern="1200" dirty="0">
            <a:latin typeface="BPG ExtraSquare Mtavruli" panose="02060504020202060204" pitchFamily="18" charset="0"/>
          </a:endParaRPr>
        </a:p>
      </dsp:txBody>
      <dsp:txXfrm>
        <a:off x="2271158" y="1098956"/>
        <a:ext cx="8585107" cy="999051"/>
      </dsp:txXfrm>
    </dsp:sp>
    <dsp:sp modelId="{5FF75935-D9B9-4C99-8A6D-D2EFF9E17968}">
      <dsp:nvSpPr>
        <dsp:cNvPr id="0" name=""/>
        <dsp:cNvSpPr/>
      </dsp:nvSpPr>
      <dsp:spPr>
        <a:xfrm>
          <a:off x="516177" y="1130982"/>
          <a:ext cx="1338707" cy="93500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9F4311-4721-4972-AFB7-4E57504D3812}">
      <dsp:nvSpPr>
        <dsp:cNvPr id="0" name=""/>
        <dsp:cNvSpPr/>
      </dsp:nvSpPr>
      <dsp:spPr>
        <a:xfrm>
          <a:off x="0" y="2197913"/>
          <a:ext cx="10856266" cy="999051"/>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ka-GE" sz="1900" b="0" i="0" kern="1200" dirty="0">
              <a:latin typeface="BPG ExtraSquare Mtavruli" panose="02060504020202060204" pitchFamily="18" charset="0"/>
            </a:rPr>
            <a:t>ა.ა.რ. 2024 წლის რესპუბლიკური ბიუჯეტით გათვალსიწინებული სარეზერვო ფონდიდან დაკმაყოფილდა </a:t>
          </a:r>
          <a:r>
            <a:rPr lang="ka-GE" sz="1900" b="0" i="0" kern="1200" dirty="0">
              <a:solidFill>
                <a:schemeClr val="accent2">
                  <a:lumMod val="50000"/>
                </a:schemeClr>
              </a:solidFill>
              <a:latin typeface="BPG ExtraSquare Mtavruli" panose="02060504020202060204" pitchFamily="18" charset="0"/>
            </a:rPr>
            <a:t>69</a:t>
          </a:r>
          <a:r>
            <a:rPr lang="ka-GE" sz="1900" b="0" i="0" kern="1200" dirty="0">
              <a:latin typeface="BPG ExtraSquare Mtavruli" panose="02060504020202060204" pitchFamily="18" charset="0"/>
            </a:rPr>
            <a:t> ოჯახი                                  - ჯამში </a:t>
          </a:r>
          <a:r>
            <a:rPr lang="en-GB" sz="1900" b="0" i="0" kern="1200" dirty="0">
              <a:latin typeface="BPG ExtraSquare Mtavruli" panose="02060504020202060204" pitchFamily="18" charset="0"/>
            </a:rPr>
            <a:t>1 001 016</a:t>
          </a:r>
          <a:r>
            <a:rPr lang="ka-GE" sz="1900" b="0" i="0" kern="1200" dirty="0">
              <a:latin typeface="BPG ExtraSquare Mtavruli" panose="02060504020202060204" pitchFamily="18" charset="0"/>
            </a:rPr>
            <a:t> ლარით.</a:t>
          </a:r>
          <a:endParaRPr lang="en-GB" sz="1900" b="0" kern="1200" dirty="0">
            <a:latin typeface="BPG ExtraSquare Mtavruli" panose="02060504020202060204" pitchFamily="18" charset="0"/>
          </a:endParaRPr>
        </a:p>
      </dsp:txBody>
      <dsp:txXfrm>
        <a:off x="2271158" y="2197913"/>
        <a:ext cx="8585107" cy="999051"/>
      </dsp:txXfrm>
    </dsp:sp>
    <dsp:sp modelId="{894A873A-D9B4-4D5B-9052-E59EF449670A}">
      <dsp:nvSpPr>
        <dsp:cNvPr id="0" name=""/>
        <dsp:cNvSpPr/>
      </dsp:nvSpPr>
      <dsp:spPr>
        <a:xfrm>
          <a:off x="528119" y="2241379"/>
          <a:ext cx="1350693" cy="92538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3A8706-39C4-4E5E-A11E-767ECE7BEE3E}">
      <dsp:nvSpPr>
        <dsp:cNvPr id="0" name=""/>
        <dsp:cNvSpPr/>
      </dsp:nvSpPr>
      <dsp:spPr>
        <a:xfrm>
          <a:off x="0" y="3296869"/>
          <a:ext cx="10856266" cy="999051"/>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ka-GE" sz="1800" b="0" i="0" kern="1200" dirty="0">
              <a:latin typeface="BPG ExtraSquare Mtavruli" panose="02060504020202060204" pitchFamily="18" charset="0"/>
            </a:rPr>
            <a:t>დაზიანებული სახურავების, ასევე სახურავების არმქონე საცხოვრებელი სახლებზე დაკმაყოფილდა 191 მოქალაქის განცხადება და ჯამში გაიცა - 32708 მ2 თუნუქის ფურცელი, ღირებულებით 261 349 ლარი. </a:t>
          </a:r>
          <a:endParaRPr lang="ka-GE" sz="1800" b="0" kern="1200" dirty="0">
            <a:latin typeface="BPG ExtraSquare Mtavruli" panose="02060504020202060204" pitchFamily="18" charset="0"/>
          </a:endParaRPr>
        </a:p>
      </dsp:txBody>
      <dsp:txXfrm>
        <a:off x="2271158" y="3296869"/>
        <a:ext cx="8585107" cy="999051"/>
      </dsp:txXfrm>
    </dsp:sp>
    <dsp:sp modelId="{4DCF1495-A3FD-4D90-A2A1-F767D96111D1}">
      <dsp:nvSpPr>
        <dsp:cNvPr id="0" name=""/>
        <dsp:cNvSpPr/>
      </dsp:nvSpPr>
      <dsp:spPr>
        <a:xfrm>
          <a:off x="538335" y="3337894"/>
          <a:ext cx="1348196" cy="91700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2E3694-D0B4-481F-AF55-95348088FBA8}">
      <dsp:nvSpPr>
        <dsp:cNvPr id="0" name=""/>
        <dsp:cNvSpPr/>
      </dsp:nvSpPr>
      <dsp:spPr>
        <a:xfrm>
          <a:off x="0" y="4395826"/>
          <a:ext cx="10856266" cy="999051"/>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ka-GE" sz="1900" b="0" i="0" kern="1200" dirty="0">
              <a:latin typeface="BPG ExtraSquare Mtavruli" panose="02060504020202060204" pitchFamily="18" charset="0"/>
            </a:rPr>
            <a:t>2024 წლის ბიუჯეტის ფარგლებში გამოცხადდა ტენდერი 375 ტონა საწვავი ბრიკეტის შესაძენად. შესყიდვის ღირებულება 382 635 ლარი.</a:t>
          </a:r>
          <a:endParaRPr lang="ka-GE" sz="1900" b="0" kern="1200" dirty="0">
            <a:latin typeface="BPG ExtraSquare Mtavruli" panose="02060504020202060204" pitchFamily="18" charset="0"/>
          </a:endParaRPr>
        </a:p>
      </dsp:txBody>
      <dsp:txXfrm>
        <a:off x="2271158" y="4395826"/>
        <a:ext cx="8585107" cy="999051"/>
      </dsp:txXfrm>
    </dsp:sp>
    <dsp:sp modelId="{99D95CE4-51CA-483F-8337-830203A73CFA}">
      <dsp:nvSpPr>
        <dsp:cNvPr id="0" name=""/>
        <dsp:cNvSpPr/>
      </dsp:nvSpPr>
      <dsp:spPr>
        <a:xfrm>
          <a:off x="525177" y="4503971"/>
          <a:ext cx="1403085" cy="799241"/>
        </a:xfrm>
        <a:prstGeom prst="roundRect">
          <a:avLst>
            <a:gd name="adj" fmla="val 10000"/>
          </a:avLst>
        </a:prstGeom>
        <a:blipFill>
          <a:blip xmlns:r="http://schemas.openxmlformats.org/officeDocument/2006/relationships" r:embed="rId5"/>
          <a:srcRect/>
          <a:stretch>
            <a:fillRect t="-16000" b="-1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BAB211-22E2-4E08-9D2E-855E84F92AC6}">
      <dsp:nvSpPr>
        <dsp:cNvPr id="0" name=""/>
        <dsp:cNvSpPr/>
      </dsp:nvSpPr>
      <dsp:spPr>
        <a:xfrm>
          <a:off x="0" y="5494782"/>
          <a:ext cx="10856266" cy="999051"/>
        </a:xfrm>
        <a:prstGeom prst="roundRect">
          <a:avLst>
            <a:gd name="adj" fmla="val 10000"/>
          </a:avLst>
        </a:prstGeom>
        <a:solidFill>
          <a:schemeClr val="accent1">
            <a:lumMod val="20000"/>
            <a:lumOff val="80000"/>
          </a:schemeClr>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ka-GE" sz="1900" b="0" i="0" kern="1200" dirty="0">
              <a:latin typeface="BPG ExtraSquare Mtavruli" panose="02060504020202060204" pitchFamily="18" charset="0"/>
            </a:rPr>
            <a:t>დამატებით </a:t>
          </a:r>
          <a:r>
            <a:rPr lang="en-GB" sz="1900" b="0" i="0" kern="1200" dirty="0">
              <a:latin typeface="BPG ExtraSquare Mtavruli" panose="02060504020202060204" pitchFamily="18" charset="0"/>
            </a:rPr>
            <a:t>II </a:t>
          </a:r>
          <a:r>
            <a:rPr lang="ka-GE" sz="1900" b="0" i="0" kern="1200" dirty="0">
              <a:latin typeface="BPG ExtraSquare Mtavruli" panose="02060504020202060204" pitchFamily="18" charset="0"/>
            </a:rPr>
            <a:t>ხარისხის საშეშე მერქნული რესურსით დაკმაყოფილდა 100 მდე ოჯახი, 300 მ3 ოდენობით. </a:t>
          </a:r>
          <a:endParaRPr lang="en-GB" sz="1900" b="0" kern="1200" dirty="0">
            <a:latin typeface="BPG ExtraSquare Mtavruli" panose="02060504020202060204" pitchFamily="18" charset="0"/>
          </a:endParaRPr>
        </a:p>
      </dsp:txBody>
      <dsp:txXfrm>
        <a:off x="2271158" y="5494782"/>
        <a:ext cx="8585107" cy="999051"/>
      </dsp:txXfrm>
    </dsp:sp>
    <dsp:sp modelId="{AB2C80B5-B6FB-412E-9100-820E41FD2FC1}">
      <dsp:nvSpPr>
        <dsp:cNvPr id="0" name=""/>
        <dsp:cNvSpPr/>
      </dsp:nvSpPr>
      <dsp:spPr>
        <a:xfrm>
          <a:off x="518381" y="5585001"/>
          <a:ext cx="1438954" cy="799241"/>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8000" b="-1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CC62F-08E3-4D73-A225-25327D653C3A}" type="datetimeFigureOut">
              <a:rPr lang="en-GB" smtClean="0"/>
              <a:t>22/01/2025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36B9E-0AD8-49D9-A6D8-47B685A9DEBF}" type="slidenum">
              <a:rPr lang="en-GB" smtClean="0"/>
              <a:t>‹#›</a:t>
            </a:fld>
            <a:endParaRPr lang="en-GB"/>
          </a:p>
        </p:txBody>
      </p:sp>
    </p:spTree>
    <p:extLst>
      <p:ext uri="{BB962C8B-B14F-4D97-AF65-F5344CB8AC3E}">
        <p14:creationId xmlns:p14="http://schemas.microsoft.com/office/powerpoint/2010/main" val="68933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336B9E-0AD8-49D9-A6D8-47B685A9DEBF}" type="slidenum">
              <a:rPr lang="en-GB" smtClean="0"/>
              <a:t>1</a:t>
            </a:fld>
            <a:endParaRPr lang="en-GB"/>
          </a:p>
        </p:txBody>
      </p:sp>
    </p:spTree>
    <p:extLst>
      <p:ext uri="{BB962C8B-B14F-4D97-AF65-F5344CB8AC3E}">
        <p14:creationId xmlns:p14="http://schemas.microsoft.com/office/powerpoint/2010/main" val="301074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9787E-71DD-1F41-18F0-4A275A2E8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FF031-1691-B423-CDCB-12429164C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E4DE7-255B-BE3E-2095-A2E0743DC5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A6EB172-8A14-0B8B-8390-8E0BEC010CB4}"/>
              </a:ext>
            </a:extLst>
          </p:cNvPr>
          <p:cNvSpPr>
            <a:spLocks noGrp="1"/>
          </p:cNvSpPr>
          <p:nvPr>
            <p:ph type="sldNum" sz="quarter" idx="5"/>
          </p:nvPr>
        </p:nvSpPr>
        <p:spPr/>
        <p:txBody>
          <a:bodyPr/>
          <a:lstStyle/>
          <a:p>
            <a:fld id="{E8336B9E-0AD8-49D9-A6D8-47B685A9DEBF}" type="slidenum">
              <a:rPr lang="en-GB" smtClean="0"/>
              <a:t>25</a:t>
            </a:fld>
            <a:endParaRPr lang="en-GB"/>
          </a:p>
        </p:txBody>
      </p:sp>
    </p:spTree>
    <p:extLst>
      <p:ext uri="{BB962C8B-B14F-4D97-AF65-F5344CB8AC3E}">
        <p14:creationId xmlns:p14="http://schemas.microsoft.com/office/powerpoint/2010/main" val="1292511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207074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82284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57148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205990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59812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163370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939757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206082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142065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E0BAE0-99B9-4502-BD74-0ECC8886377C}" type="datetimeFigureOut">
              <a:rPr lang="en-GB" smtClean="0"/>
              <a:t>22/01/2025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302109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E0BAE0-99B9-4502-BD74-0ECC8886377C}" type="datetimeFigureOut">
              <a:rPr lang="en-GB" smtClean="0"/>
              <a:t>22/01/2025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265479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E0BAE0-99B9-4502-BD74-0ECC8886377C}" type="datetimeFigureOut">
              <a:rPr lang="en-GB" smtClean="0"/>
              <a:t>22/01/2025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339955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E0BAE0-99B9-4502-BD74-0ECC8886377C}" type="datetimeFigureOut">
              <a:rPr lang="en-GB" smtClean="0"/>
              <a:t>22/01/2025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402644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0BAE0-99B9-4502-BD74-0ECC8886377C}" type="datetimeFigureOut">
              <a:rPr lang="en-GB" smtClean="0"/>
              <a:t>22/01/2025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277190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E0BAE0-99B9-4502-BD74-0ECC8886377C}" type="datetimeFigureOut">
              <a:rPr lang="en-GB" smtClean="0"/>
              <a:t>22/01/2025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2637AB-DCA7-456B-867B-BD92FC3B1450}" type="slidenum">
              <a:rPr lang="en-GB" smtClean="0"/>
              <a:t>‹#›</a:t>
            </a:fld>
            <a:endParaRPr lang="en-GB"/>
          </a:p>
        </p:txBody>
      </p:sp>
    </p:spTree>
    <p:extLst>
      <p:ext uri="{BB962C8B-B14F-4D97-AF65-F5344CB8AC3E}">
        <p14:creationId xmlns:p14="http://schemas.microsoft.com/office/powerpoint/2010/main" val="228099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2637AB-DCA7-456B-867B-BD92FC3B1450}" type="slidenum">
              <a:rPr lang="en-GB" smtClean="0"/>
              <a:t>‹#›</a:t>
            </a:fld>
            <a:endParaRPr lang="en-GB"/>
          </a:p>
        </p:txBody>
      </p:sp>
      <p:sp>
        <p:nvSpPr>
          <p:cNvPr id="5" name="Date Placeholder 4"/>
          <p:cNvSpPr>
            <a:spLocks noGrp="1"/>
          </p:cNvSpPr>
          <p:nvPr>
            <p:ph type="dt" sz="half" idx="10"/>
          </p:nvPr>
        </p:nvSpPr>
        <p:spPr/>
        <p:txBody>
          <a:bodyPr/>
          <a:lstStyle/>
          <a:p>
            <a:fld id="{53E0BAE0-99B9-4502-BD74-0ECC8886377C}" type="datetimeFigureOut">
              <a:rPr lang="en-GB" smtClean="0"/>
              <a:t>22/01/2025</a:t>
            </a:fld>
            <a:endParaRPr lang="en-GB"/>
          </a:p>
        </p:txBody>
      </p:sp>
    </p:spTree>
    <p:extLst>
      <p:ext uri="{BB962C8B-B14F-4D97-AF65-F5344CB8AC3E}">
        <p14:creationId xmlns:p14="http://schemas.microsoft.com/office/powerpoint/2010/main" val="281423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E0BAE0-99B9-4502-BD74-0ECC8886377C}" type="datetimeFigureOut">
              <a:rPr lang="en-GB" smtClean="0"/>
              <a:t>22/01/2025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A2637AB-DCA7-456B-867B-BD92FC3B1450}" type="slidenum">
              <a:rPr lang="en-GB" smtClean="0"/>
              <a:t>‹#›</a:t>
            </a:fld>
            <a:endParaRPr lang="en-GB"/>
          </a:p>
        </p:txBody>
      </p:sp>
    </p:spTree>
    <p:extLst>
      <p:ext uri="{BB962C8B-B14F-4D97-AF65-F5344CB8AC3E}">
        <p14:creationId xmlns:p14="http://schemas.microsoft.com/office/powerpoint/2010/main" val="27150589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73A6-83FB-4E8A-A612-1952D7BDE967}"/>
              </a:ext>
            </a:extLst>
          </p:cNvPr>
          <p:cNvSpPr>
            <a:spLocks noGrp="1"/>
          </p:cNvSpPr>
          <p:nvPr>
            <p:ph type="ctrTitle"/>
          </p:nvPr>
        </p:nvSpPr>
        <p:spPr>
          <a:xfrm>
            <a:off x="233082" y="3366245"/>
            <a:ext cx="11725836" cy="789176"/>
          </a:xfrm>
        </p:spPr>
        <p:txBody>
          <a:bodyPr>
            <a:normAutofit fontScale="90000"/>
          </a:bodyPr>
          <a:lstStyle/>
          <a:p>
            <a:pPr algn="ctr"/>
            <a:br>
              <a:rPr lang="ka-GE" sz="4400" dirty="0">
                <a:solidFill>
                  <a:schemeClr val="tx1"/>
                </a:solidFill>
                <a:latin typeface="BPG ExtraSquare Mtavruli" panose="02060504020202060204" pitchFamily="18" charset="0"/>
              </a:rPr>
            </a:br>
            <a:br>
              <a:rPr lang="ka-GE" sz="4400" dirty="0">
                <a:solidFill>
                  <a:schemeClr val="tx1"/>
                </a:solidFill>
                <a:latin typeface="BPG ExtraSquare Mtavruli" panose="02060504020202060204" pitchFamily="18" charset="0"/>
              </a:rPr>
            </a:br>
            <a:r>
              <a:rPr lang="ka-GE" sz="4400" dirty="0">
                <a:solidFill>
                  <a:schemeClr val="tx1"/>
                </a:solidFill>
                <a:latin typeface="BPG ExtraSquare Mtavruli" panose="02060504020202060204" pitchFamily="18" charset="0"/>
              </a:rPr>
              <a:t>ხ ე ლ ვ ა ჩ ა უ რ ი ს </a:t>
            </a:r>
            <a:br>
              <a:rPr lang="ka-GE" sz="4400" dirty="0">
                <a:solidFill>
                  <a:schemeClr val="tx1"/>
                </a:solidFill>
                <a:latin typeface="BPG ExtraSquare Mtavruli" panose="02060504020202060204" pitchFamily="18" charset="0"/>
              </a:rPr>
            </a:br>
            <a:r>
              <a:rPr lang="ka-GE" sz="4400" dirty="0">
                <a:solidFill>
                  <a:schemeClr val="tx1"/>
                </a:solidFill>
                <a:latin typeface="BPG ExtraSquare Mtavruli" panose="02060504020202060204" pitchFamily="18" charset="0"/>
              </a:rPr>
              <a:t>მ უ ნ ი ც ი პ ა ლ ი ტ ე ტ ი</a:t>
            </a:r>
            <a:endParaRPr lang="en-GB" sz="4400" dirty="0">
              <a:solidFill>
                <a:schemeClr val="tx1"/>
              </a:solidFill>
              <a:latin typeface="BPG ExtraSquare Mtavruli" panose="02060504020202060204" pitchFamily="18" charset="0"/>
            </a:endParaRPr>
          </a:p>
        </p:txBody>
      </p:sp>
      <p:pic>
        <p:nvPicPr>
          <p:cNvPr id="5" name="Picture 4">
            <a:extLst>
              <a:ext uri="{FF2B5EF4-FFF2-40B4-BE49-F238E27FC236}">
                <a16:creationId xmlns:a16="http://schemas.microsoft.com/office/drawing/2014/main" id="{70D533F3-CB04-46F9-80F6-6016314B3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832" y="215152"/>
            <a:ext cx="1926336" cy="2206752"/>
          </a:xfrm>
          <a:prstGeom prst="rect">
            <a:avLst/>
          </a:prstGeom>
        </p:spPr>
      </p:pic>
      <p:sp>
        <p:nvSpPr>
          <p:cNvPr id="4" name="Title 1">
            <a:extLst>
              <a:ext uri="{FF2B5EF4-FFF2-40B4-BE49-F238E27FC236}">
                <a16:creationId xmlns:a16="http://schemas.microsoft.com/office/drawing/2014/main" id="{804F84C9-EB38-4120-89AE-C067B1C1E55B}"/>
              </a:ext>
            </a:extLst>
          </p:cNvPr>
          <p:cNvSpPr txBox="1">
            <a:spLocks/>
          </p:cNvSpPr>
          <p:nvPr/>
        </p:nvSpPr>
        <p:spPr>
          <a:xfrm>
            <a:off x="233082" y="4920326"/>
            <a:ext cx="11725836" cy="789176"/>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ka-GE" sz="2500" dirty="0">
                <a:solidFill>
                  <a:schemeClr val="tx1"/>
                </a:solidFill>
                <a:latin typeface="BPG ExtraSquare Mtavruli" panose="02060504020202060204" pitchFamily="18" charset="0"/>
              </a:rPr>
              <a:t>2024 წელი</a:t>
            </a:r>
            <a:endParaRPr lang="en-GB" sz="2500" dirty="0">
              <a:solidFill>
                <a:schemeClr val="tx1"/>
              </a:solidFill>
              <a:latin typeface="BPG ExtraSquare Mtavruli" panose="02060504020202060204" pitchFamily="18" charset="0"/>
            </a:endParaRPr>
          </a:p>
        </p:txBody>
      </p:sp>
      <p:sp>
        <p:nvSpPr>
          <p:cNvPr id="6" name="Title 1">
            <a:extLst>
              <a:ext uri="{FF2B5EF4-FFF2-40B4-BE49-F238E27FC236}">
                <a16:creationId xmlns:a16="http://schemas.microsoft.com/office/drawing/2014/main" id="{4A9C5540-0E75-4DC5-97E0-D6DF13DC3F78}"/>
              </a:ext>
            </a:extLst>
          </p:cNvPr>
          <p:cNvSpPr txBox="1">
            <a:spLocks/>
          </p:cNvSpPr>
          <p:nvPr/>
        </p:nvSpPr>
        <p:spPr>
          <a:xfrm>
            <a:off x="233082" y="5592679"/>
            <a:ext cx="11725836" cy="789176"/>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000" dirty="0">
                <a:solidFill>
                  <a:schemeClr val="tx1"/>
                </a:solidFill>
                <a:latin typeface="BPG ExtraSquare Mtavruli" panose="02060504020202060204" pitchFamily="18" charset="0"/>
              </a:rPr>
              <a:t>KHELVACHAURI.GOV.GE</a:t>
            </a:r>
          </a:p>
        </p:txBody>
      </p:sp>
    </p:spTree>
    <p:extLst>
      <p:ext uri="{BB962C8B-B14F-4D97-AF65-F5344CB8AC3E}">
        <p14:creationId xmlns:p14="http://schemas.microsoft.com/office/powerpoint/2010/main" val="86995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362465" y="412061"/>
            <a:ext cx="11105540" cy="2124935"/>
          </a:xfrm>
        </p:spPr>
        <p:txBody>
          <a:bodyPr>
            <a:normAutofit/>
          </a:bodyPr>
          <a:lstStyle/>
          <a:p>
            <a:pPr marL="0" indent="0" algn="ctr">
              <a:buNone/>
            </a:pPr>
            <a:r>
              <a:rPr lang="ka-GE" sz="1600" dirty="0">
                <a:latin typeface="BPG ExtraSquare Mtavruli" panose="02060504020202060204" pitchFamily="18" charset="0"/>
                <a:ea typeface="Calibri" panose="020F0502020204030204" pitchFamily="34" charset="0"/>
                <a:cs typeface="Calibri" panose="020F0502020204030204" pitchFamily="34" charset="0"/>
              </a:rPr>
              <a:t>საბავშვო ბაღი სოფელ </a:t>
            </a:r>
            <a:r>
              <a:rPr lang="ka-GE" sz="1600" dirty="0" err="1">
                <a:latin typeface="BPG ExtraSquare Mtavruli" panose="02060504020202060204" pitchFamily="18" charset="0"/>
                <a:ea typeface="Calibri" panose="020F0502020204030204" pitchFamily="34" charset="0"/>
                <a:cs typeface="Calibri" panose="020F0502020204030204" pitchFamily="34" charset="0"/>
              </a:rPr>
              <a:t>ერგეში</a:t>
            </a:r>
            <a:endParaRPr lang="ka-GE" sz="1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ka-GE" sz="1600" dirty="0">
                <a:latin typeface="BPG ExtraSquare Mtavruli" panose="02060504020202060204" pitchFamily="18" charset="0"/>
              </a:rPr>
              <a:t>სოფელ ერგეში მიმდინარეობს 200 აღსაზრდელზე გათვლილი საბავშვო ბაღისა და ადმინისტრაციული შენობისა მშენებლობა. 2024 წელს ბიუჯეტში გათვალისწინებულია 100 000 ლარი. მშენებლობის დასრულების ვადა 2025 წელი. პროექტის საერთო ღირებულება 3 229 521 ლარი.</a:t>
            </a:r>
          </a:p>
        </p:txBody>
      </p:sp>
      <p:sp>
        <p:nvSpPr>
          <p:cNvPr id="2" name="Rectangle 1">
            <a:extLst>
              <a:ext uri="{FF2B5EF4-FFF2-40B4-BE49-F238E27FC236}">
                <a16:creationId xmlns:a16="http://schemas.microsoft.com/office/drawing/2014/main" id="{A1652BAD-C548-4399-A1DD-CFA5CB44AE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A609F53A-97C6-491A-9312-55271358DC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ED29D776-E3FD-4F25-A0D9-D8798A6D1A17}"/>
              </a:ext>
            </a:extLst>
          </p:cNvPr>
          <p:cNvPicPr>
            <a:picLocks noChangeAspect="1"/>
          </p:cNvPicPr>
          <p:nvPr/>
        </p:nvPicPr>
        <p:blipFill rotWithShape="1">
          <a:blip r:embed="rId2">
            <a:extLst>
              <a:ext uri="{28A0092B-C50C-407E-A947-70E740481C1C}">
                <a14:useLocalDpi xmlns:a14="http://schemas.microsoft.com/office/drawing/2010/main" val="0"/>
              </a:ext>
            </a:extLst>
          </a:blip>
          <a:srcRect r="1637"/>
          <a:stretch/>
        </p:blipFill>
        <p:spPr>
          <a:xfrm>
            <a:off x="7641589" y="2268629"/>
            <a:ext cx="3583628" cy="2037438"/>
          </a:xfrm>
          <a:prstGeom prst="rect">
            <a:avLst/>
          </a:prstGeom>
        </p:spPr>
      </p:pic>
      <p:pic>
        <p:nvPicPr>
          <p:cNvPr id="10" name="Picture 9">
            <a:extLst>
              <a:ext uri="{FF2B5EF4-FFF2-40B4-BE49-F238E27FC236}">
                <a16:creationId xmlns:a16="http://schemas.microsoft.com/office/drawing/2014/main" id="{7E764515-71DA-4AE4-A602-B255B8DC4680}"/>
              </a:ext>
            </a:extLst>
          </p:cNvPr>
          <p:cNvPicPr>
            <a:picLocks noChangeAspect="1"/>
          </p:cNvPicPr>
          <p:nvPr/>
        </p:nvPicPr>
        <p:blipFill rotWithShape="1">
          <a:blip r:embed="rId3">
            <a:extLst>
              <a:ext uri="{28A0092B-C50C-407E-A947-70E740481C1C}">
                <a14:useLocalDpi xmlns:a14="http://schemas.microsoft.com/office/drawing/2010/main" val="0"/>
              </a:ext>
            </a:extLst>
          </a:blip>
          <a:srcRect b="1633"/>
          <a:stretch/>
        </p:blipFill>
        <p:spPr>
          <a:xfrm>
            <a:off x="723995" y="2268629"/>
            <a:ext cx="6917594" cy="3881816"/>
          </a:xfrm>
          <a:prstGeom prst="rect">
            <a:avLst/>
          </a:prstGeom>
        </p:spPr>
      </p:pic>
      <p:pic>
        <p:nvPicPr>
          <p:cNvPr id="15" name="Picture 14">
            <a:extLst>
              <a:ext uri="{FF2B5EF4-FFF2-40B4-BE49-F238E27FC236}">
                <a16:creationId xmlns:a16="http://schemas.microsoft.com/office/drawing/2014/main" id="{252814E8-56E6-4239-A6D7-6745B0A8E2EA}"/>
              </a:ext>
            </a:extLst>
          </p:cNvPr>
          <p:cNvPicPr>
            <a:picLocks noChangeAspect="1"/>
          </p:cNvPicPr>
          <p:nvPr/>
        </p:nvPicPr>
        <p:blipFill rotWithShape="1">
          <a:blip r:embed="rId4">
            <a:extLst>
              <a:ext uri="{28A0092B-C50C-407E-A947-70E740481C1C}">
                <a14:useLocalDpi xmlns:a14="http://schemas.microsoft.com/office/drawing/2010/main" val="0"/>
              </a:ext>
            </a:extLst>
          </a:blip>
          <a:srcRect l="1899"/>
          <a:stretch/>
        </p:blipFill>
        <p:spPr>
          <a:xfrm>
            <a:off x="7641589" y="4152604"/>
            <a:ext cx="3583628" cy="1997841"/>
          </a:xfrm>
          <a:prstGeom prst="rect">
            <a:avLst/>
          </a:prstGeom>
        </p:spPr>
      </p:pic>
    </p:spTree>
    <p:extLst>
      <p:ext uri="{BB962C8B-B14F-4D97-AF65-F5344CB8AC3E}">
        <p14:creationId xmlns:p14="http://schemas.microsoft.com/office/powerpoint/2010/main" val="170566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336176" y="438545"/>
            <a:ext cx="3666565" cy="593928"/>
          </a:xfrm>
        </p:spPr>
        <p:txBody>
          <a:bodyPr>
            <a:noAutofit/>
          </a:bodyPr>
          <a:lstStyle/>
          <a:p>
            <a:pPr marL="0" indent="0" algn="ctr">
              <a:buNone/>
            </a:pPr>
            <a:r>
              <a:rPr lang="ka-GE" sz="1600" dirty="0">
                <a:latin typeface="BPG ExtraSquare Mtavruli" panose="02060504020202060204" pitchFamily="18" charset="0"/>
              </a:rPr>
              <a:t>აჭარისწყალის ცენტრის კეთილმოწყობის სამუშაოები - 268 880 ლარი</a:t>
            </a:r>
            <a:endParaRPr lang="ka-GE" sz="1600" dirty="0">
              <a:latin typeface="BPG ExtraSquare Mtavruli" panose="02060504020202060204" pitchFamily="18"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A1652BAD-C548-4399-A1DD-CFA5CB44AE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A609F53A-97C6-491A-9312-55271358DC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A6BED003-8D7A-46AB-8C07-A610329813A1}"/>
              </a:ext>
            </a:extLst>
          </p:cNvPr>
          <p:cNvSpPr/>
          <p:nvPr/>
        </p:nvSpPr>
        <p:spPr>
          <a:xfrm>
            <a:off x="4222376" y="429923"/>
            <a:ext cx="3666565" cy="830997"/>
          </a:xfrm>
          <a:prstGeom prst="rect">
            <a:avLst/>
          </a:prstGeom>
        </p:spPr>
        <p:txBody>
          <a:bodyPr wrap="square">
            <a:spAutoFit/>
          </a:bodyPr>
          <a:lstStyle/>
          <a:p>
            <a:pPr algn="ctr"/>
            <a:r>
              <a:rPr lang="ka-GE" sz="1600" dirty="0">
                <a:solidFill>
                  <a:schemeClr val="tx1">
                    <a:lumMod val="85000"/>
                    <a:lumOff val="15000"/>
                  </a:schemeClr>
                </a:solidFill>
                <a:latin typeface="BPG ExtraSquare Mtavruli" panose="02060504020202060204" pitchFamily="18" charset="0"/>
              </a:rPr>
              <a:t>საზოგადოებრივი სკვერის მოწყობა სოფელ ჭარნალში - 509 993 ლარი</a:t>
            </a:r>
            <a:endParaRPr lang="en-GB" sz="1600" dirty="0">
              <a:solidFill>
                <a:schemeClr val="tx1">
                  <a:lumMod val="85000"/>
                  <a:lumOff val="15000"/>
                </a:schemeClr>
              </a:solidFill>
              <a:latin typeface="BPG ExtraSquare Mtavruli" panose="02060504020202060204" pitchFamily="18" charset="0"/>
            </a:endParaRPr>
          </a:p>
        </p:txBody>
      </p:sp>
      <p:sp>
        <p:nvSpPr>
          <p:cNvPr id="15" name="Rectangle 14">
            <a:extLst>
              <a:ext uri="{FF2B5EF4-FFF2-40B4-BE49-F238E27FC236}">
                <a16:creationId xmlns:a16="http://schemas.microsoft.com/office/drawing/2014/main" id="{9D1EA08D-5C04-4822-A15A-F201749E7BDC}"/>
              </a:ext>
            </a:extLst>
          </p:cNvPr>
          <p:cNvSpPr/>
          <p:nvPr/>
        </p:nvSpPr>
        <p:spPr>
          <a:xfrm>
            <a:off x="8108576" y="438545"/>
            <a:ext cx="3747248" cy="830997"/>
          </a:xfrm>
          <a:prstGeom prst="rect">
            <a:avLst/>
          </a:prstGeom>
        </p:spPr>
        <p:txBody>
          <a:bodyPr wrap="square">
            <a:spAutoFit/>
          </a:bodyPr>
          <a:lstStyle/>
          <a:p>
            <a:pPr algn="ctr"/>
            <a:r>
              <a:rPr lang="ka-GE" sz="1600" dirty="0">
                <a:solidFill>
                  <a:schemeClr val="tx1">
                    <a:lumMod val="85000"/>
                    <a:lumOff val="15000"/>
                  </a:schemeClr>
                </a:solidFill>
                <a:latin typeface="BPG ExtraSquare Mtavruli" panose="02060504020202060204" pitchFamily="18" charset="0"/>
              </a:rPr>
              <a:t>სოფელ სიმონეთის ცენტრში საზოგადოებრივი სკვერის მოწყობა - 238 002 ლარი</a:t>
            </a:r>
          </a:p>
        </p:txBody>
      </p:sp>
      <p:pic>
        <p:nvPicPr>
          <p:cNvPr id="8" name="Picture 7">
            <a:extLst>
              <a:ext uri="{FF2B5EF4-FFF2-40B4-BE49-F238E27FC236}">
                <a16:creationId xmlns:a16="http://schemas.microsoft.com/office/drawing/2014/main" id="{DF8F0F6C-CB44-47DB-A0D9-DC4A0D6B7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76" y="4036232"/>
            <a:ext cx="3666565" cy="2231994"/>
          </a:xfrm>
          <a:prstGeom prst="rect">
            <a:avLst/>
          </a:prstGeom>
        </p:spPr>
      </p:pic>
      <p:pic>
        <p:nvPicPr>
          <p:cNvPr id="18" name="Picture 17">
            <a:extLst>
              <a:ext uri="{FF2B5EF4-FFF2-40B4-BE49-F238E27FC236}">
                <a16:creationId xmlns:a16="http://schemas.microsoft.com/office/drawing/2014/main" id="{39F6A0EA-1829-4A62-B0DA-8573A30F3971}"/>
              </a:ext>
            </a:extLst>
          </p:cNvPr>
          <p:cNvPicPr>
            <a:picLocks noChangeAspect="1"/>
          </p:cNvPicPr>
          <p:nvPr/>
        </p:nvPicPr>
        <p:blipFill rotWithShape="1">
          <a:blip r:embed="rId3">
            <a:extLst>
              <a:ext uri="{28A0092B-C50C-407E-A947-70E740481C1C}">
                <a14:useLocalDpi xmlns:a14="http://schemas.microsoft.com/office/drawing/2010/main" val="0"/>
              </a:ext>
            </a:extLst>
          </a:blip>
          <a:srcRect t="11100" b="7567"/>
          <a:stretch/>
        </p:blipFill>
        <p:spPr>
          <a:xfrm>
            <a:off x="4222375" y="1605880"/>
            <a:ext cx="3666565" cy="2236600"/>
          </a:xfrm>
          <a:prstGeom prst="rect">
            <a:avLst/>
          </a:prstGeom>
        </p:spPr>
      </p:pic>
      <p:pic>
        <p:nvPicPr>
          <p:cNvPr id="22" name="Picture 21">
            <a:extLst>
              <a:ext uri="{FF2B5EF4-FFF2-40B4-BE49-F238E27FC236}">
                <a16:creationId xmlns:a16="http://schemas.microsoft.com/office/drawing/2014/main" id="{3D8DE1D4-D7EB-4F97-920D-18301EA1CACC}"/>
              </a:ext>
            </a:extLst>
          </p:cNvPr>
          <p:cNvPicPr>
            <a:picLocks noChangeAspect="1"/>
          </p:cNvPicPr>
          <p:nvPr/>
        </p:nvPicPr>
        <p:blipFill rotWithShape="1">
          <a:blip r:embed="rId4">
            <a:extLst>
              <a:ext uri="{28A0092B-C50C-407E-A947-70E740481C1C}">
                <a14:useLocalDpi xmlns:a14="http://schemas.microsoft.com/office/drawing/2010/main" val="0"/>
              </a:ext>
            </a:extLst>
          </a:blip>
          <a:srcRect l="1508" t="4653" r="14474" b="3326"/>
          <a:stretch/>
        </p:blipFill>
        <p:spPr>
          <a:xfrm>
            <a:off x="8108576" y="1629443"/>
            <a:ext cx="3747249" cy="2213037"/>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C2D7223-04C4-4CB3-AC20-A9C8642BCF70}"/>
              </a:ext>
            </a:extLst>
          </p:cNvPr>
          <p:cNvPicPr>
            <a:picLocks noChangeAspect="1"/>
          </p:cNvPicPr>
          <p:nvPr/>
        </p:nvPicPr>
        <p:blipFill rotWithShape="1">
          <a:blip r:embed="rId5">
            <a:extLst>
              <a:ext uri="{28A0092B-C50C-407E-A947-70E740481C1C}">
                <a14:useLocalDpi xmlns:a14="http://schemas.microsoft.com/office/drawing/2010/main" val="0"/>
              </a:ext>
            </a:extLst>
          </a:blip>
          <a:srcRect t="1090" r="6751" b="-1"/>
          <a:stretch/>
        </p:blipFill>
        <p:spPr>
          <a:xfrm>
            <a:off x="8105084" y="4039682"/>
            <a:ext cx="3747248" cy="222854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E224E036-F530-41AA-B39F-2017AA469784}"/>
              </a:ext>
            </a:extLst>
          </p:cNvPr>
          <p:cNvPicPr>
            <a:picLocks noChangeAspect="1"/>
          </p:cNvPicPr>
          <p:nvPr/>
        </p:nvPicPr>
        <p:blipFill rotWithShape="1">
          <a:blip r:embed="rId6">
            <a:extLst>
              <a:ext uri="{28A0092B-C50C-407E-A947-70E740481C1C}">
                <a14:useLocalDpi xmlns:a14="http://schemas.microsoft.com/office/drawing/2010/main" val="0"/>
              </a:ext>
            </a:extLst>
          </a:blip>
          <a:srcRect l="48" r="-48" b="18667"/>
          <a:stretch/>
        </p:blipFill>
        <p:spPr>
          <a:xfrm>
            <a:off x="4220629" y="4031626"/>
            <a:ext cx="3666565" cy="2236600"/>
          </a:xfrm>
          <a:prstGeom prst="rect">
            <a:avLst/>
          </a:prstGeom>
        </p:spPr>
      </p:pic>
      <p:pic>
        <p:nvPicPr>
          <p:cNvPr id="6" name="Picture 5" descr="A stone wall with a fence">
            <a:extLst>
              <a:ext uri="{FF2B5EF4-FFF2-40B4-BE49-F238E27FC236}">
                <a16:creationId xmlns:a16="http://schemas.microsoft.com/office/drawing/2014/main" id="{BCBDCE36-64C5-3AFC-42C7-8F30A45B4E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175" y="1605880"/>
            <a:ext cx="3666564" cy="2223938"/>
          </a:xfrm>
          <a:prstGeom prst="rect">
            <a:avLst/>
          </a:prstGeom>
        </p:spPr>
      </p:pic>
    </p:spTree>
    <p:extLst>
      <p:ext uri="{BB962C8B-B14F-4D97-AF65-F5344CB8AC3E}">
        <p14:creationId xmlns:p14="http://schemas.microsoft.com/office/powerpoint/2010/main" val="345028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336176" y="438545"/>
            <a:ext cx="3666565" cy="593928"/>
          </a:xfrm>
        </p:spPr>
        <p:txBody>
          <a:bodyPr>
            <a:normAutofit/>
          </a:bodyPr>
          <a:lstStyle/>
          <a:p>
            <a:pPr marL="0" indent="0" algn="ctr">
              <a:buNone/>
            </a:pPr>
            <a:r>
              <a:rPr lang="ka-GE" sz="1600" dirty="0">
                <a:latin typeface="BPG ExtraSquare Mtavruli" panose="02060504020202060204" pitchFamily="18" charset="0"/>
                <a:ea typeface="Calibri" panose="020F0502020204030204" pitchFamily="34" charset="0"/>
                <a:cs typeface="Calibri" panose="020F0502020204030204" pitchFamily="34" charset="0"/>
              </a:rPr>
              <a:t>სოფელ მირვეთის კეთილმოწყობა </a:t>
            </a:r>
            <a:r>
              <a:rPr lang="ka-GE" sz="1600" dirty="0">
                <a:latin typeface="BPG ExtraSquare Mtavruli" panose="02060504020202060204" pitchFamily="18" charset="0"/>
              </a:rPr>
              <a:t>272 778 ლარი</a:t>
            </a:r>
            <a:endParaRPr lang="en-GB" sz="1600" dirty="0">
              <a:latin typeface="BPG ExtraSquare Mtavruli" panose="02060504020202060204" pitchFamily="18" charset="0"/>
              <a:ea typeface="Calibri" panose="020F0502020204030204" pitchFamily="34" charset="0"/>
              <a:cs typeface="Calibri" panose="020F0502020204030204" pitchFamily="34" charset="0"/>
            </a:endParaRPr>
          </a:p>
          <a:p>
            <a:pPr marL="0" indent="0" algn="ctr">
              <a:buNone/>
            </a:pPr>
            <a:endParaRPr lang="ka-GE" sz="1600"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A1652BAD-C548-4399-A1DD-CFA5CB44AE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A609F53A-97C6-491A-9312-55271358DC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A6BED003-8D7A-46AB-8C07-A610329813A1}"/>
              </a:ext>
            </a:extLst>
          </p:cNvPr>
          <p:cNvSpPr/>
          <p:nvPr/>
        </p:nvSpPr>
        <p:spPr>
          <a:xfrm>
            <a:off x="4222376" y="429923"/>
            <a:ext cx="3666565" cy="830997"/>
          </a:xfrm>
          <a:prstGeom prst="rect">
            <a:avLst/>
          </a:prstGeom>
        </p:spPr>
        <p:txBody>
          <a:bodyPr wrap="square">
            <a:spAutoFit/>
          </a:bodyPr>
          <a:lstStyle/>
          <a:p>
            <a:pPr algn="ctr"/>
            <a:r>
              <a:rPr lang="ka-GE" sz="1600" dirty="0">
                <a:solidFill>
                  <a:schemeClr val="tx1">
                    <a:lumMod val="85000"/>
                    <a:lumOff val="15000"/>
                  </a:schemeClr>
                </a:solidFill>
                <a:latin typeface="BPG ExtraSquare Mtavruli" panose="02060504020202060204" pitchFamily="18" charset="0"/>
              </a:rPr>
              <a:t>მაჭახელას თოფთან საზოგადოებრივი სკვერის მოწყობა 248 219 ლარი </a:t>
            </a:r>
            <a:endParaRPr lang="en-GB" sz="1600" dirty="0">
              <a:solidFill>
                <a:schemeClr val="tx1">
                  <a:lumMod val="85000"/>
                  <a:lumOff val="15000"/>
                </a:schemeClr>
              </a:solidFill>
              <a:latin typeface="BPG ExtraSquare Mtavruli" panose="02060504020202060204" pitchFamily="18" charset="0"/>
            </a:endParaRPr>
          </a:p>
        </p:txBody>
      </p:sp>
      <p:pic>
        <p:nvPicPr>
          <p:cNvPr id="7" name="Picture 6">
            <a:extLst>
              <a:ext uri="{FF2B5EF4-FFF2-40B4-BE49-F238E27FC236}">
                <a16:creationId xmlns:a16="http://schemas.microsoft.com/office/drawing/2014/main" id="{779C544C-29E9-4CFD-87B2-E7CA643EB033}"/>
              </a:ext>
            </a:extLst>
          </p:cNvPr>
          <p:cNvPicPr>
            <a:picLocks noChangeAspect="1"/>
          </p:cNvPicPr>
          <p:nvPr/>
        </p:nvPicPr>
        <p:blipFill rotWithShape="1">
          <a:blip r:embed="rId2">
            <a:extLst>
              <a:ext uri="{28A0092B-C50C-407E-A947-70E740481C1C}">
                <a14:useLocalDpi xmlns:a14="http://schemas.microsoft.com/office/drawing/2010/main" val="0"/>
              </a:ext>
            </a:extLst>
          </a:blip>
          <a:srcRect l="2481" t="4554" r="2059" b="3059"/>
          <a:stretch/>
        </p:blipFill>
        <p:spPr>
          <a:xfrm>
            <a:off x="336176" y="4036233"/>
            <a:ext cx="3666565" cy="2231993"/>
          </a:xfrm>
          <a:prstGeom prst="rect">
            <a:avLst/>
          </a:prstGeom>
        </p:spPr>
      </p:pic>
      <p:pic>
        <p:nvPicPr>
          <p:cNvPr id="9" name="Picture 8">
            <a:extLst>
              <a:ext uri="{FF2B5EF4-FFF2-40B4-BE49-F238E27FC236}">
                <a16:creationId xmlns:a16="http://schemas.microsoft.com/office/drawing/2014/main" id="{A46BCE54-12BC-44E5-AB82-A28442BD5FD4}"/>
              </a:ext>
            </a:extLst>
          </p:cNvPr>
          <p:cNvPicPr>
            <a:picLocks noChangeAspect="1"/>
          </p:cNvPicPr>
          <p:nvPr/>
        </p:nvPicPr>
        <p:blipFill rotWithShape="1">
          <a:blip r:embed="rId3">
            <a:extLst>
              <a:ext uri="{28A0092B-C50C-407E-A947-70E740481C1C}">
                <a14:useLocalDpi xmlns:a14="http://schemas.microsoft.com/office/drawing/2010/main" val="0"/>
              </a:ext>
            </a:extLst>
          </a:blip>
          <a:srcRect l="9239" t="3903" r="4382" b="3709"/>
          <a:stretch/>
        </p:blipFill>
        <p:spPr>
          <a:xfrm>
            <a:off x="336176" y="1634050"/>
            <a:ext cx="3666565" cy="2231992"/>
          </a:xfrm>
          <a:prstGeom prst="rect">
            <a:avLst/>
          </a:prstGeom>
        </p:spPr>
      </p:pic>
      <p:pic>
        <p:nvPicPr>
          <p:cNvPr id="11" name="Picture 10">
            <a:extLst>
              <a:ext uri="{FF2B5EF4-FFF2-40B4-BE49-F238E27FC236}">
                <a16:creationId xmlns:a16="http://schemas.microsoft.com/office/drawing/2014/main" id="{C4F92E4A-01F8-4E5F-A1F7-87B95F355866}"/>
              </a:ext>
            </a:extLst>
          </p:cNvPr>
          <p:cNvPicPr>
            <a:picLocks noChangeAspect="1"/>
          </p:cNvPicPr>
          <p:nvPr/>
        </p:nvPicPr>
        <p:blipFill rotWithShape="1">
          <a:blip r:embed="rId4">
            <a:extLst>
              <a:ext uri="{28A0092B-C50C-407E-A947-70E740481C1C}">
                <a14:useLocalDpi xmlns:a14="http://schemas.microsoft.com/office/drawing/2010/main" val="0"/>
              </a:ext>
            </a:extLst>
          </a:blip>
          <a:srcRect l="1942" t="3888" r="1942" b="3969"/>
          <a:stretch/>
        </p:blipFill>
        <p:spPr>
          <a:xfrm>
            <a:off x="4222376" y="1629443"/>
            <a:ext cx="3666565" cy="2236599"/>
          </a:xfrm>
          <a:prstGeom prst="rect">
            <a:avLst/>
          </a:prstGeom>
        </p:spPr>
      </p:pic>
      <p:pic>
        <p:nvPicPr>
          <p:cNvPr id="14" name="Picture 13">
            <a:extLst>
              <a:ext uri="{FF2B5EF4-FFF2-40B4-BE49-F238E27FC236}">
                <a16:creationId xmlns:a16="http://schemas.microsoft.com/office/drawing/2014/main" id="{53B38930-8886-427F-BF76-717C679567CD}"/>
              </a:ext>
            </a:extLst>
          </p:cNvPr>
          <p:cNvPicPr>
            <a:picLocks noChangeAspect="1"/>
          </p:cNvPicPr>
          <p:nvPr/>
        </p:nvPicPr>
        <p:blipFill rotWithShape="1">
          <a:blip r:embed="rId5">
            <a:extLst>
              <a:ext uri="{28A0092B-C50C-407E-A947-70E740481C1C}">
                <a14:useLocalDpi xmlns:a14="http://schemas.microsoft.com/office/drawing/2010/main" val="0"/>
              </a:ext>
            </a:extLst>
          </a:blip>
          <a:srcRect l="1942" t="3157" r="1942" b="4701"/>
          <a:stretch/>
        </p:blipFill>
        <p:spPr>
          <a:xfrm>
            <a:off x="4222376" y="4036232"/>
            <a:ext cx="3666565" cy="2231994"/>
          </a:xfrm>
          <a:prstGeom prst="rect">
            <a:avLst/>
          </a:prstGeom>
        </p:spPr>
      </p:pic>
      <p:sp>
        <p:nvSpPr>
          <p:cNvPr id="15" name="Rectangle 14">
            <a:extLst>
              <a:ext uri="{FF2B5EF4-FFF2-40B4-BE49-F238E27FC236}">
                <a16:creationId xmlns:a16="http://schemas.microsoft.com/office/drawing/2014/main" id="{9D1EA08D-5C04-4822-A15A-F201749E7BDC}"/>
              </a:ext>
            </a:extLst>
          </p:cNvPr>
          <p:cNvSpPr/>
          <p:nvPr/>
        </p:nvSpPr>
        <p:spPr>
          <a:xfrm>
            <a:off x="8108576" y="438545"/>
            <a:ext cx="3747248" cy="830997"/>
          </a:xfrm>
          <a:prstGeom prst="rect">
            <a:avLst/>
          </a:prstGeom>
        </p:spPr>
        <p:txBody>
          <a:bodyPr wrap="square">
            <a:spAutoFit/>
          </a:bodyPr>
          <a:lstStyle/>
          <a:p>
            <a:pPr algn="ctr"/>
            <a:r>
              <a:rPr lang="ka-GE" sz="1600" dirty="0">
                <a:latin typeface="BPG ExtraSquare Mtavruli" panose="02060504020202060204" pitchFamily="18" charset="0"/>
              </a:rPr>
              <a:t>სოფელ ახალშენში ეკლესიის მიმდებარედ ტერიტორიის კეთილმოწყობა - 135 354 ლარი</a:t>
            </a:r>
          </a:p>
        </p:txBody>
      </p:sp>
      <p:pic>
        <p:nvPicPr>
          <p:cNvPr id="19" name="Picture 18">
            <a:extLst>
              <a:ext uri="{FF2B5EF4-FFF2-40B4-BE49-F238E27FC236}">
                <a16:creationId xmlns:a16="http://schemas.microsoft.com/office/drawing/2014/main" id="{9B85A197-7BD9-4996-9F51-7934C2C758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8576" y="1629443"/>
            <a:ext cx="3747248" cy="2236600"/>
          </a:xfrm>
          <a:prstGeom prst="rect">
            <a:avLst/>
          </a:prstGeom>
        </p:spPr>
      </p:pic>
      <p:pic>
        <p:nvPicPr>
          <p:cNvPr id="21" name="Picture 20">
            <a:extLst>
              <a:ext uri="{FF2B5EF4-FFF2-40B4-BE49-F238E27FC236}">
                <a16:creationId xmlns:a16="http://schemas.microsoft.com/office/drawing/2014/main" id="{73A717D3-198C-463C-B8FB-3934BF957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576" y="4051519"/>
            <a:ext cx="3747248" cy="2216707"/>
          </a:xfrm>
          <a:prstGeom prst="rect">
            <a:avLst/>
          </a:prstGeom>
        </p:spPr>
      </p:pic>
    </p:spTree>
    <p:extLst>
      <p:ext uri="{BB962C8B-B14F-4D97-AF65-F5344CB8AC3E}">
        <p14:creationId xmlns:p14="http://schemas.microsoft.com/office/powerpoint/2010/main" val="1164789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336175" y="289239"/>
            <a:ext cx="3666565" cy="593928"/>
          </a:xfrm>
        </p:spPr>
        <p:txBody>
          <a:bodyPr>
            <a:noAutofit/>
          </a:bodyPr>
          <a:lstStyle/>
          <a:p>
            <a:pPr marL="0" indent="0" algn="ctr">
              <a:buNone/>
            </a:pPr>
            <a:r>
              <a:rPr lang="ka-GE" sz="1500" dirty="0">
                <a:solidFill>
                  <a:schemeClr val="tx1">
                    <a:lumMod val="85000"/>
                    <a:lumOff val="15000"/>
                  </a:schemeClr>
                </a:solidFill>
                <a:latin typeface="BPG ExtraSquare Mtavruli" panose="02060504020202060204" pitchFamily="18" charset="0"/>
              </a:rPr>
              <a:t>სარფის სანაპირო ზოლზე კიბისა და პანდუსის მოწყობის სამუშაოების სახელშეკრულებო ღირებულებამ შეადგინა 119 903 ლარი</a:t>
            </a:r>
            <a:endParaRPr lang="ka-GE" sz="1500" dirty="0">
              <a:solidFill>
                <a:schemeClr val="tx1">
                  <a:lumMod val="85000"/>
                  <a:lumOff val="15000"/>
                </a:schemeClr>
              </a:solidFill>
              <a:latin typeface="BPG ExtraSquare Mtavruli" panose="02060504020202060204" pitchFamily="18"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A1652BAD-C548-4399-A1DD-CFA5CB44AE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A609F53A-97C6-491A-9312-55271358DC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A6BED003-8D7A-46AB-8C07-A610329813A1}"/>
              </a:ext>
            </a:extLst>
          </p:cNvPr>
          <p:cNvSpPr/>
          <p:nvPr/>
        </p:nvSpPr>
        <p:spPr>
          <a:xfrm>
            <a:off x="4216216" y="289239"/>
            <a:ext cx="3666565" cy="1077218"/>
          </a:xfrm>
          <a:prstGeom prst="rect">
            <a:avLst/>
          </a:prstGeom>
        </p:spPr>
        <p:txBody>
          <a:bodyPr wrap="square">
            <a:spAutoFit/>
          </a:bodyPr>
          <a:lstStyle/>
          <a:p>
            <a:pPr algn="ctr"/>
            <a:r>
              <a:rPr lang="ka-GE" sz="1600" dirty="0">
                <a:latin typeface="BPG ExtraSquare Mtavruli" panose="02060504020202060204" pitchFamily="18" charset="0"/>
              </a:rPr>
              <a:t>სარფში საზოგადოებრივი გასართობი სკვერისა და მემორიალის მოწყობა - 78 858 ლარი</a:t>
            </a:r>
            <a:endParaRPr lang="en-GB" sz="1600" dirty="0">
              <a:latin typeface="BPG ExtraSquare Mtavruli" panose="02060504020202060204" pitchFamily="18"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9D1EA08D-5C04-4822-A15A-F201749E7BDC}"/>
              </a:ext>
            </a:extLst>
          </p:cNvPr>
          <p:cNvSpPr/>
          <p:nvPr/>
        </p:nvSpPr>
        <p:spPr>
          <a:xfrm>
            <a:off x="8105084" y="289239"/>
            <a:ext cx="3747248" cy="1077218"/>
          </a:xfrm>
          <a:prstGeom prst="rect">
            <a:avLst/>
          </a:prstGeom>
        </p:spPr>
        <p:txBody>
          <a:bodyPr wrap="square">
            <a:spAutoFit/>
          </a:bodyPr>
          <a:lstStyle/>
          <a:p>
            <a:pPr algn="ctr"/>
            <a:r>
              <a:rPr lang="ka-GE" sz="1600" dirty="0">
                <a:latin typeface="BPG ExtraSquare Mtavruli" panose="02060504020202060204" pitchFamily="18" charset="0"/>
              </a:rPr>
              <a:t>მონაწილეობითი ბიუჯეტის ფარგლებში სარფში მოეწყო „საქანელა“ ს კონსტრუქცია -          96 662 ლარი</a:t>
            </a:r>
            <a:endParaRPr lang="ka-GE" sz="1600" dirty="0">
              <a:solidFill>
                <a:schemeClr val="tx1">
                  <a:lumMod val="85000"/>
                  <a:lumOff val="15000"/>
                </a:schemeClr>
              </a:solidFill>
              <a:latin typeface="BPG ExtraSquare Mtavruli" panose="02060504020202060204" pitchFamily="18" charset="0"/>
            </a:endParaRPr>
          </a:p>
        </p:txBody>
      </p:sp>
      <p:pic>
        <p:nvPicPr>
          <p:cNvPr id="13" name="Picture 12">
            <a:extLst>
              <a:ext uri="{FF2B5EF4-FFF2-40B4-BE49-F238E27FC236}">
                <a16:creationId xmlns:a16="http://schemas.microsoft.com/office/drawing/2014/main" id="{4E18542C-BD3E-4AAF-81FC-012FB20F50A0}"/>
              </a:ext>
            </a:extLst>
          </p:cNvPr>
          <p:cNvPicPr>
            <a:picLocks noChangeAspect="1"/>
          </p:cNvPicPr>
          <p:nvPr/>
        </p:nvPicPr>
        <p:blipFill rotWithShape="1">
          <a:blip r:embed="rId2">
            <a:extLst>
              <a:ext uri="{28A0092B-C50C-407E-A947-70E740481C1C}">
                <a14:useLocalDpi xmlns:a14="http://schemas.microsoft.com/office/drawing/2010/main" val="0"/>
              </a:ext>
            </a:extLst>
          </a:blip>
          <a:srcRect r="7198"/>
          <a:stretch/>
        </p:blipFill>
        <p:spPr>
          <a:xfrm>
            <a:off x="336176" y="1620080"/>
            <a:ext cx="3666564" cy="2222400"/>
          </a:xfrm>
          <a:prstGeom prst="rect">
            <a:avLst/>
          </a:prstGeom>
        </p:spPr>
      </p:pic>
      <p:pic>
        <p:nvPicPr>
          <p:cNvPr id="14" name="Picture 13">
            <a:extLst>
              <a:ext uri="{FF2B5EF4-FFF2-40B4-BE49-F238E27FC236}">
                <a16:creationId xmlns:a16="http://schemas.microsoft.com/office/drawing/2014/main" id="{9CB7C976-08C2-422D-BA39-7F0E3B38EB16}"/>
              </a:ext>
            </a:extLst>
          </p:cNvPr>
          <p:cNvPicPr>
            <a:picLocks noChangeAspect="1"/>
          </p:cNvPicPr>
          <p:nvPr/>
        </p:nvPicPr>
        <p:blipFill rotWithShape="1">
          <a:blip r:embed="rId3">
            <a:extLst>
              <a:ext uri="{28A0092B-C50C-407E-A947-70E740481C1C}">
                <a14:useLocalDpi xmlns:a14="http://schemas.microsoft.com/office/drawing/2010/main" val="0"/>
              </a:ext>
            </a:extLst>
          </a:blip>
          <a:srcRect l="18306"/>
          <a:stretch/>
        </p:blipFill>
        <p:spPr>
          <a:xfrm>
            <a:off x="336175" y="4060027"/>
            <a:ext cx="3666563" cy="2208199"/>
          </a:xfrm>
          <a:prstGeom prst="rect">
            <a:avLst/>
          </a:prstGeom>
        </p:spPr>
      </p:pic>
      <p:pic>
        <p:nvPicPr>
          <p:cNvPr id="17" name="Picture 16" descr="A person and person standing on a bridge with a heart sign over water">
            <a:extLst>
              <a:ext uri="{FF2B5EF4-FFF2-40B4-BE49-F238E27FC236}">
                <a16:creationId xmlns:a16="http://schemas.microsoft.com/office/drawing/2014/main" id="{30C5A555-8EC0-4F9A-B6F0-618A862163DC}"/>
              </a:ext>
            </a:extLst>
          </p:cNvPr>
          <p:cNvPicPr>
            <a:picLocks noChangeAspect="1"/>
          </p:cNvPicPr>
          <p:nvPr/>
        </p:nvPicPr>
        <p:blipFill rotWithShape="1">
          <a:blip r:embed="rId4">
            <a:extLst>
              <a:ext uri="{28A0092B-C50C-407E-A947-70E740481C1C}">
                <a14:useLocalDpi xmlns:a14="http://schemas.microsoft.com/office/drawing/2010/main" val="0"/>
              </a:ext>
            </a:extLst>
          </a:blip>
          <a:srcRect t="12447"/>
          <a:stretch/>
        </p:blipFill>
        <p:spPr>
          <a:xfrm>
            <a:off x="8105084" y="1613934"/>
            <a:ext cx="3747248" cy="2228545"/>
          </a:xfrm>
          <a:prstGeom prst="rect">
            <a:avLst/>
          </a:prstGeom>
        </p:spPr>
      </p:pic>
      <p:pic>
        <p:nvPicPr>
          <p:cNvPr id="19" name="Picture 18" descr="A flag on a pole">
            <a:extLst>
              <a:ext uri="{FF2B5EF4-FFF2-40B4-BE49-F238E27FC236}">
                <a16:creationId xmlns:a16="http://schemas.microsoft.com/office/drawing/2014/main" id="{2D6A143E-D7BF-4D41-90BF-775080D0C528}"/>
              </a:ext>
            </a:extLst>
          </p:cNvPr>
          <p:cNvPicPr>
            <a:picLocks noChangeAspect="1"/>
          </p:cNvPicPr>
          <p:nvPr/>
        </p:nvPicPr>
        <p:blipFill rotWithShape="1">
          <a:blip r:embed="rId5">
            <a:extLst>
              <a:ext uri="{28A0092B-C50C-407E-A947-70E740481C1C}">
                <a14:useLocalDpi xmlns:a14="http://schemas.microsoft.com/office/drawing/2010/main" val="0"/>
              </a:ext>
            </a:extLst>
          </a:blip>
          <a:srcRect b="10428"/>
          <a:stretch/>
        </p:blipFill>
        <p:spPr>
          <a:xfrm>
            <a:off x="8105084" y="4060026"/>
            <a:ext cx="3747248" cy="2208200"/>
          </a:xfrm>
          <a:prstGeom prst="rect">
            <a:avLst/>
          </a:prstGeom>
        </p:spPr>
      </p:pic>
      <p:pic>
        <p:nvPicPr>
          <p:cNvPr id="20" name="Picture 19" descr="A model of a building">
            <a:extLst>
              <a:ext uri="{FF2B5EF4-FFF2-40B4-BE49-F238E27FC236}">
                <a16:creationId xmlns:a16="http://schemas.microsoft.com/office/drawing/2014/main" id="{EE939349-A11E-4C4B-82E7-0681A31F1CE3}"/>
              </a:ext>
            </a:extLst>
          </p:cNvPr>
          <p:cNvPicPr>
            <a:picLocks noChangeAspect="1"/>
          </p:cNvPicPr>
          <p:nvPr/>
        </p:nvPicPr>
        <p:blipFill rotWithShape="1">
          <a:blip r:embed="rId6">
            <a:extLst>
              <a:ext uri="{28A0092B-C50C-407E-A947-70E740481C1C}">
                <a14:useLocalDpi xmlns:a14="http://schemas.microsoft.com/office/drawing/2010/main" val="0"/>
              </a:ext>
            </a:extLst>
          </a:blip>
          <a:srcRect t="9618" r="13786"/>
          <a:stretch/>
        </p:blipFill>
        <p:spPr>
          <a:xfrm>
            <a:off x="4216216" y="1634279"/>
            <a:ext cx="3666563" cy="2208200"/>
          </a:xfrm>
          <a:prstGeom prst="rect">
            <a:avLst/>
          </a:prstGeom>
        </p:spPr>
      </p:pic>
      <p:pic>
        <p:nvPicPr>
          <p:cNvPr id="21" name="Picture 20" descr="A playground with a red railing">
            <a:extLst>
              <a:ext uri="{FF2B5EF4-FFF2-40B4-BE49-F238E27FC236}">
                <a16:creationId xmlns:a16="http://schemas.microsoft.com/office/drawing/2014/main" id="{1C3C64B3-655F-4687-BCF6-1FC73FB2557E}"/>
              </a:ext>
            </a:extLst>
          </p:cNvPr>
          <p:cNvPicPr>
            <a:picLocks noChangeAspect="1"/>
          </p:cNvPicPr>
          <p:nvPr/>
        </p:nvPicPr>
        <p:blipFill rotWithShape="1">
          <a:blip r:embed="rId7">
            <a:extLst>
              <a:ext uri="{28A0092B-C50C-407E-A947-70E740481C1C}">
                <a14:useLocalDpi xmlns:a14="http://schemas.microsoft.com/office/drawing/2010/main" val="0"/>
              </a:ext>
            </a:extLst>
          </a:blip>
          <a:srcRect l="8266" r="7870"/>
          <a:stretch/>
        </p:blipFill>
        <p:spPr>
          <a:xfrm>
            <a:off x="4216216" y="4060026"/>
            <a:ext cx="3666563" cy="2208200"/>
          </a:xfrm>
          <a:prstGeom prst="rect">
            <a:avLst/>
          </a:prstGeom>
        </p:spPr>
      </p:pic>
    </p:spTree>
    <p:extLst>
      <p:ext uri="{BB962C8B-B14F-4D97-AF65-F5344CB8AC3E}">
        <p14:creationId xmlns:p14="http://schemas.microsoft.com/office/powerpoint/2010/main" val="412470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9C38D8-32F1-4BC0-BAE5-E9B95838007A}"/>
              </a:ext>
            </a:extLst>
          </p:cNvPr>
          <p:cNvGraphicFramePr/>
          <p:nvPr>
            <p:extLst>
              <p:ext uri="{D42A27DB-BD31-4B8C-83A1-F6EECF244321}">
                <p14:modId xmlns:p14="http://schemas.microsoft.com/office/powerpoint/2010/main" val="2733924666"/>
              </p:ext>
            </p:extLst>
          </p:nvPr>
        </p:nvGraphicFramePr>
        <p:xfrm>
          <a:off x="603620" y="1558879"/>
          <a:ext cx="5265272" cy="4321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44AF89CC-0C8A-4198-B148-60311F9B64A8}"/>
              </a:ext>
            </a:extLst>
          </p:cNvPr>
          <p:cNvGraphicFramePr/>
          <p:nvPr>
            <p:extLst>
              <p:ext uri="{D42A27DB-BD31-4B8C-83A1-F6EECF244321}">
                <p14:modId xmlns:p14="http://schemas.microsoft.com/office/powerpoint/2010/main" val="3491626294"/>
              </p:ext>
            </p:extLst>
          </p:nvPr>
        </p:nvGraphicFramePr>
        <p:xfrm>
          <a:off x="6323110" y="1558879"/>
          <a:ext cx="5136776" cy="4321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a:extLst>
              <a:ext uri="{FF2B5EF4-FFF2-40B4-BE49-F238E27FC236}">
                <a16:creationId xmlns:a16="http://schemas.microsoft.com/office/drawing/2014/main" id="{B9C58A8D-CD96-48DC-815D-BF6F8F989992}"/>
              </a:ext>
            </a:extLst>
          </p:cNvPr>
          <p:cNvGraphicFramePr/>
          <p:nvPr>
            <p:extLst>
              <p:ext uri="{D42A27DB-BD31-4B8C-83A1-F6EECF244321}">
                <p14:modId xmlns:p14="http://schemas.microsoft.com/office/powerpoint/2010/main" val="818388190"/>
              </p:ext>
            </p:extLst>
          </p:nvPr>
        </p:nvGraphicFramePr>
        <p:xfrm>
          <a:off x="603620" y="322729"/>
          <a:ext cx="10856266" cy="8695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21291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a:extLst>
            <a:ext uri="{FF2B5EF4-FFF2-40B4-BE49-F238E27FC236}">
              <a16:creationId xmlns:a16="http://schemas.microsoft.com/office/drawing/2014/main" id="{2125741C-4768-01E4-4C1F-54737F1FE4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2A5D0-058F-2520-EB69-56EDF4177374}"/>
              </a:ext>
            </a:extLst>
          </p:cNvPr>
          <p:cNvSpPr>
            <a:spLocks noGrp="1"/>
          </p:cNvSpPr>
          <p:nvPr>
            <p:ph idx="1"/>
          </p:nvPr>
        </p:nvSpPr>
        <p:spPr>
          <a:xfrm>
            <a:off x="336175" y="1747602"/>
            <a:ext cx="3657736" cy="593928"/>
          </a:xfrm>
        </p:spPr>
        <p:txBody>
          <a:bodyPr>
            <a:noAutofit/>
          </a:bodyPr>
          <a:lstStyle/>
          <a:p>
            <a:pPr marL="0" indent="0" algn="ctr">
              <a:buNone/>
            </a:pPr>
            <a:r>
              <a:rPr lang="ka-GE" sz="1600" b="1" i="0" dirty="0">
                <a:solidFill>
                  <a:srgbClr val="19315D"/>
                </a:solidFill>
                <a:effectLst/>
                <a:latin typeface="BPG ExtraSquare Mtavruli" panose="02060504020202060204" pitchFamily="18" charset="0"/>
              </a:rPr>
              <a:t>მოეწყო სასმელი წყლის ჭაბურღილი</a:t>
            </a:r>
            <a:endParaRPr lang="ka-GE" sz="1500" dirty="0">
              <a:solidFill>
                <a:schemeClr val="tx1">
                  <a:lumMod val="85000"/>
                  <a:lumOff val="15000"/>
                </a:schemeClr>
              </a:solidFill>
              <a:latin typeface="BPG ExtraSquare Mtavruli" panose="02060504020202060204" pitchFamily="18"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B8F03AD-16F5-A4E9-8991-6AFAAB9561C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06DCCE9C-9A4E-368C-1B0E-F90BC6DD969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F99FC100-F797-2BBC-0E6E-14058AD9F886}"/>
              </a:ext>
            </a:extLst>
          </p:cNvPr>
          <p:cNvSpPr/>
          <p:nvPr/>
        </p:nvSpPr>
        <p:spPr>
          <a:xfrm>
            <a:off x="4222376" y="1756755"/>
            <a:ext cx="3657736" cy="584775"/>
          </a:xfrm>
          <a:prstGeom prst="rect">
            <a:avLst/>
          </a:prstGeom>
        </p:spPr>
        <p:txBody>
          <a:bodyPr wrap="square">
            <a:spAutoFit/>
          </a:bodyPr>
          <a:lstStyle/>
          <a:p>
            <a:pPr algn="ctr"/>
            <a:r>
              <a:rPr lang="ka-GE" sz="1600" b="1" i="0" dirty="0">
                <a:solidFill>
                  <a:srgbClr val="19315D"/>
                </a:solidFill>
                <a:effectLst/>
                <a:latin typeface="BPG ExtraSquare Mtavruli" panose="02060504020202060204" pitchFamily="18" charset="0"/>
              </a:rPr>
              <a:t>მოეწყო </a:t>
            </a:r>
            <a:r>
              <a:rPr lang="ka-GE" sz="1600" b="1" dirty="0">
                <a:solidFill>
                  <a:srgbClr val="19315D"/>
                </a:solidFill>
                <a:latin typeface="BPG ExtraSquare Mtavruli" panose="02060504020202060204" pitchFamily="18" charset="0"/>
              </a:rPr>
              <a:t>ახალი წყალმომარაგების სისტემა</a:t>
            </a:r>
            <a:endParaRPr lang="en-GB" sz="1600" dirty="0">
              <a:latin typeface="BPG ExtraSquare Mtavruli" panose="02060504020202060204" pitchFamily="18"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1963168-2691-0351-E5C2-347F884ADAE2}"/>
              </a:ext>
            </a:extLst>
          </p:cNvPr>
          <p:cNvSpPr/>
          <p:nvPr/>
        </p:nvSpPr>
        <p:spPr>
          <a:xfrm>
            <a:off x="8108577" y="1779475"/>
            <a:ext cx="3747248" cy="830997"/>
          </a:xfrm>
          <a:prstGeom prst="rect">
            <a:avLst/>
          </a:prstGeom>
        </p:spPr>
        <p:txBody>
          <a:bodyPr wrap="square">
            <a:spAutoFit/>
          </a:bodyPr>
          <a:lstStyle/>
          <a:p>
            <a:pPr algn="ctr"/>
            <a:r>
              <a:rPr lang="ka-GE" sz="1600" b="1" i="0" dirty="0">
                <a:solidFill>
                  <a:srgbClr val="19315D"/>
                </a:solidFill>
                <a:effectLst/>
                <a:latin typeface="BPG ExtraSquare Mtavruli" panose="02060504020202060204" pitchFamily="18" charset="0"/>
              </a:rPr>
              <a:t>აშენდა </a:t>
            </a:r>
            <a:r>
              <a:rPr lang="ka-GE" sz="1600" b="1" i="0" dirty="0" err="1">
                <a:solidFill>
                  <a:srgbClr val="19315D"/>
                </a:solidFill>
                <a:effectLst/>
                <a:latin typeface="BPG ExtraSquare Mtavruli" panose="02060504020202060204" pitchFamily="18" charset="0"/>
              </a:rPr>
              <a:t>საქლორატოროები</a:t>
            </a:r>
            <a:r>
              <a:rPr lang="ka-GE" sz="1600" b="1" i="0" dirty="0">
                <a:solidFill>
                  <a:srgbClr val="19315D"/>
                </a:solidFill>
                <a:effectLst/>
                <a:latin typeface="BPG ExtraSquare Mtavruli" panose="02060504020202060204" pitchFamily="18" charset="0"/>
              </a:rPr>
              <a:t> და </a:t>
            </a:r>
            <a:r>
              <a:rPr lang="ka-GE" sz="1600" b="1" i="0" dirty="0" err="1">
                <a:solidFill>
                  <a:srgbClr val="19315D"/>
                </a:solidFill>
                <a:effectLst/>
                <a:latin typeface="BPG ExtraSquare Mtavruli" panose="02060504020202060204" pitchFamily="18" charset="0"/>
              </a:rPr>
              <a:t>დამონტაჟდდა</a:t>
            </a:r>
            <a:r>
              <a:rPr lang="ka-GE" sz="1600" b="1" i="0" dirty="0">
                <a:solidFill>
                  <a:srgbClr val="19315D"/>
                </a:solidFill>
                <a:effectLst/>
                <a:latin typeface="BPG ExtraSquare Mtavruli" panose="02060504020202060204" pitchFamily="18" charset="0"/>
              </a:rPr>
              <a:t> </a:t>
            </a:r>
            <a:r>
              <a:rPr lang="ka-GE" sz="1600" b="1" i="0" dirty="0" err="1">
                <a:solidFill>
                  <a:srgbClr val="19315D"/>
                </a:solidFill>
                <a:effectLst/>
                <a:latin typeface="BPG ExtraSquare Mtavruli" panose="02060504020202060204" pitchFamily="18" charset="0"/>
              </a:rPr>
              <a:t>ჰიპოქლორიდის</a:t>
            </a:r>
            <a:r>
              <a:rPr lang="ka-GE" sz="1600" b="1" i="0" dirty="0">
                <a:solidFill>
                  <a:srgbClr val="19315D"/>
                </a:solidFill>
                <a:effectLst/>
                <a:latin typeface="BPG ExtraSquare Mtavruli" panose="02060504020202060204" pitchFamily="18" charset="0"/>
              </a:rPr>
              <a:t> აპარატები</a:t>
            </a:r>
            <a:endParaRPr lang="ka-GE" sz="1600" dirty="0">
              <a:solidFill>
                <a:schemeClr val="tx1">
                  <a:lumMod val="85000"/>
                  <a:lumOff val="15000"/>
                </a:schemeClr>
              </a:solidFill>
              <a:latin typeface="BPG ExtraSquare Mtavruli" panose="02060504020202060204" pitchFamily="18" charset="0"/>
            </a:endParaRPr>
          </a:p>
        </p:txBody>
      </p:sp>
      <p:pic>
        <p:nvPicPr>
          <p:cNvPr id="6" name="Picture 5" descr="Diagram of a water pump">
            <a:extLst>
              <a:ext uri="{FF2B5EF4-FFF2-40B4-BE49-F238E27FC236}">
                <a16:creationId xmlns:a16="http://schemas.microsoft.com/office/drawing/2014/main" id="{CD72BFB1-0AC9-6C8D-7B87-66D3FD7C4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75" y="2962803"/>
            <a:ext cx="3657736" cy="2872739"/>
          </a:xfrm>
          <a:prstGeom prst="rect">
            <a:avLst/>
          </a:prstGeom>
        </p:spPr>
      </p:pic>
      <p:pic>
        <p:nvPicPr>
          <p:cNvPr id="7" name="Picture 6" descr="A person in orange and blue jacket working on a pipe">
            <a:extLst>
              <a:ext uri="{FF2B5EF4-FFF2-40B4-BE49-F238E27FC236}">
                <a16:creationId xmlns:a16="http://schemas.microsoft.com/office/drawing/2014/main" id="{0599DF6C-E00A-634D-546F-79EF6ECA5A43}"/>
              </a:ext>
            </a:extLst>
          </p:cNvPr>
          <p:cNvPicPr>
            <a:picLocks noChangeAspect="1"/>
          </p:cNvPicPr>
          <p:nvPr/>
        </p:nvPicPr>
        <p:blipFill rotWithShape="1">
          <a:blip r:embed="rId3">
            <a:extLst>
              <a:ext uri="{28A0092B-C50C-407E-A947-70E740481C1C}">
                <a14:useLocalDpi xmlns:a14="http://schemas.microsoft.com/office/drawing/2010/main" val="0"/>
              </a:ext>
            </a:extLst>
          </a:blip>
          <a:srcRect l="1145" t="1972" r="14083" b="1178"/>
          <a:stretch/>
        </p:blipFill>
        <p:spPr>
          <a:xfrm>
            <a:off x="4222375" y="2961582"/>
            <a:ext cx="3657738" cy="2872739"/>
          </a:xfrm>
          <a:prstGeom prst="rect">
            <a:avLst/>
          </a:prstGeom>
        </p:spPr>
      </p:pic>
      <p:pic>
        <p:nvPicPr>
          <p:cNvPr id="8" name="Picture 7" descr="A green and blue machine">
            <a:extLst>
              <a:ext uri="{FF2B5EF4-FFF2-40B4-BE49-F238E27FC236}">
                <a16:creationId xmlns:a16="http://schemas.microsoft.com/office/drawing/2014/main" id="{244AC4BA-BF50-BEEF-9082-0E72BA992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8577" y="2961582"/>
            <a:ext cx="3747248" cy="2869721"/>
          </a:xfrm>
          <a:prstGeom prst="rect">
            <a:avLst/>
          </a:prstGeom>
        </p:spPr>
      </p:pic>
      <p:sp>
        <p:nvSpPr>
          <p:cNvPr id="10" name="TextBox 9">
            <a:extLst>
              <a:ext uri="{FF2B5EF4-FFF2-40B4-BE49-F238E27FC236}">
                <a16:creationId xmlns:a16="http://schemas.microsoft.com/office/drawing/2014/main" id="{C35934A5-499C-B536-937E-CED9B81CDB6C}"/>
              </a:ext>
            </a:extLst>
          </p:cNvPr>
          <p:cNvSpPr txBox="1"/>
          <p:nvPr/>
        </p:nvSpPr>
        <p:spPr>
          <a:xfrm>
            <a:off x="1206869" y="304800"/>
            <a:ext cx="9688749" cy="923330"/>
          </a:xfrm>
          <a:prstGeom prst="rect">
            <a:avLst/>
          </a:prstGeom>
          <a:noFill/>
        </p:spPr>
        <p:txBody>
          <a:bodyPr wrap="square">
            <a:spAutoFit/>
          </a:bodyPr>
          <a:lstStyle/>
          <a:p>
            <a:pPr algn="ctr"/>
            <a:r>
              <a:rPr lang="ka-GE" b="1" i="0" dirty="0">
                <a:solidFill>
                  <a:srgbClr val="19315D"/>
                </a:solidFill>
                <a:effectLst/>
                <a:latin typeface="BPG ExtraSquare Mtavruli" panose="02060504020202060204" pitchFamily="18" charset="0"/>
              </a:rPr>
              <a:t>2024 წელს ხელვაჩაურის მუნიციპალიტეტის 4 სოფელში სასმელი წყლის ინფრასტრუქტურის მოსაწყობად გაიხარჯა 1 242 973 ლარამდე და დაკმაყოფილდა </a:t>
            </a:r>
            <a:r>
              <a:rPr lang="en-US" b="1" dirty="0">
                <a:solidFill>
                  <a:schemeClr val="accent2">
                    <a:lumMod val="50000"/>
                  </a:schemeClr>
                </a:solidFill>
                <a:latin typeface="BPG ExtraSquare Mtavruli" panose="02060504020202060204" pitchFamily="18" charset="0"/>
              </a:rPr>
              <a:t>4</a:t>
            </a:r>
            <a:r>
              <a:rPr lang="ka-GE" b="1" i="0" dirty="0">
                <a:solidFill>
                  <a:schemeClr val="accent2">
                    <a:lumMod val="50000"/>
                  </a:schemeClr>
                </a:solidFill>
                <a:effectLst/>
                <a:latin typeface="BPG ExtraSquare Mtavruli" panose="02060504020202060204" pitchFamily="18" charset="0"/>
              </a:rPr>
              <a:t>00-ზე </a:t>
            </a:r>
            <a:r>
              <a:rPr lang="ka-GE" b="1" i="0" dirty="0">
                <a:solidFill>
                  <a:srgbClr val="19315D"/>
                </a:solidFill>
                <a:effectLst/>
                <a:latin typeface="BPG ExtraSquare Mtavruli" panose="02060504020202060204" pitchFamily="18" charset="0"/>
              </a:rPr>
              <a:t>მეტი ოჯახი.</a:t>
            </a:r>
            <a:endParaRPr lang="ru-RU" dirty="0"/>
          </a:p>
        </p:txBody>
      </p:sp>
    </p:spTree>
    <p:extLst>
      <p:ext uri="{BB962C8B-B14F-4D97-AF65-F5344CB8AC3E}">
        <p14:creationId xmlns:p14="http://schemas.microsoft.com/office/powerpoint/2010/main" val="4115240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1030941" y="411208"/>
            <a:ext cx="9823400" cy="1147219"/>
          </a:xfrm>
        </p:spPr>
        <p:txBody>
          <a:bodyPr>
            <a:noAutofit/>
          </a:bodyPr>
          <a:lstStyle/>
          <a:p>
            <a:pPr marL="0" indent="0" algn="ctr">
              <a:buNone/>
            </a:pPr>
            <a:r>
              <a:rPr lang="ka-GE" dirty="0">
                <a:latin typeface="BPG ExtraSquare Mtavruli" panose="02060504020202060204" pitchFamily="18" charset="0"/>
              </a:rPr>
              <a:t>სტიქიური რისკის ზონაში მცხოვრები ოჯახების საცხოვრებელი სახლების მიმართ ფერდსამაგრი ნაგებობების მშენებლობა აქტიუად მიმდინარეობს.</a:t>
            </a:r>
          </a:p>
          <a:p>
            <a:pPr marL="0" indent="0" algn="ctr">
              <a:buNone/>
            </a:pPr>
            <a:r>
              <a:rPr lang="ka-GE" sz="2000" dirty="0">
                <a:latin typeface="BPG ExtraSquare Mtavruli" panose="02060504020202060204" pitchFamily="18" charset="0"/>
              </a:rPr>
              <a:t>72 ფერდსამაგრი ნაგებობის საერთო ჯამური ღირებულებაა 4 298 501 </a:t>
            </a:r>
            <a:r>
              <a:rPr lang="en-GB" sz="2000" dirty="0">
                <a:latin typeface="BPG ExtraSquare Mtavruli" panose="02060504020202060204" pitchFamily="18" charset="0"/>
              </a:rPr>
              <a:t>₾</a:t>
            </a:r>
            <a:endParaRPr lang="ka-GE" sz="2000" dirty="0">
              <a:latin typeface="BPG ExtraSquare Mtavruli" panose="02060504020202060204" pitchFamily="18" charset="0"/>
            </a:endParaRPr>
          </a:p>
          <a:p>
            <a:pPr marL="0" indent="0" algn="ctr">
              <a:buNone/>
            </a:pPr>
            <a:endParaRPr lang="en-GB" dirty="0">
              <a:latin typeface="BPG ExtraSquare Mtavruli" panose="02060504020202060204" pitchFamily="18" charset="0"/>
            </a:endParaRPr>
          </a:p>
        </p:txBody>
      </p:sp>
      <p:sp>
        <p:nvSpPr>
          <p:cNvPr id="7" name="Content Placeholder 2">
            <a:extLst>
              <a:ext uri="{FF2B5EF4-FFF2-40B4-BE49-F238E27FC236}">
                <a16:creationId xmlns:a16="http://schemas.microsoft.com/office/drawing/2014/main" id="{2A1D48CB-5D72-4A63-BA99-2693A4015AD9}"/>
              </a:ext>
            </a:extLst>
          </p:cNvPr>
          <p:cNvSpPr txBox="1">
            <a:spLocks/>
          </p:cNvSpPr>
          <p:nvPr/>
        </p:nvSpPr>
        <p:spPr>
          <a:xfrm>
            <a:off x="6528227" y="411208"/>
            <a:ext cx="5036243" cy="11472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ka-GE" dirty="0">
              <a:latin typeface="BPG ExtraSquare Mtavruli" panose="02060504020202060204" pitchFamily="18" charset="0"/>
            </a:endParaRPr>
          </a:p>
        </p:txBody>
      </p:sp>
      <p:pic>
        <p:nvPicPr>
          <p:cNvPr id="8" name="Picture 7">
            <a:extLst>
              <a:ext uri="{FF2B5EF4-FFF2-40B4-BE49-F238E27FC236}">
                <a16:creationId xmlns:a16="http://schemas.microsoft.com/office/drawing/2014/main" id="{093B4A5A-1BE8-443D-8BE2-04B5EB755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500" y="1890080"/>
            <a:ext cx="7035564" cy="4307330"/>
          </a:xfrm>
          <a:prstGeom prst="rect">
            <a:avLst/>
          </a:prstGeom>
        </p:spPr>
      </p:pic>
      <p:pic>
        <p:nvPicPr>
          <p:cNvPr id="10" name="Picture 9">
            <a:extLst>
              <a:ext uri="{FF2B5EF4-FFF2-40B4-BE49-F238E27FC236}">
                <a16:creationId xmlns:a16="http://schemas.microsoft.com/office/drawing/2014/main" id="{31C58BF7-98DC-4E0E-B5C3-5C332368E5C1}"/>
              </a:ext>
            </a:extLst>
          </p:cNvPr>
          <p:cNvPicPr>
            <a:picLocks noChangeAspect="1"/>
          </p:cNvPicPr>
          <p:nvPr/>
        </p:nvPicPr>
        <p:blipFill rotWithShape="1">
          <a:blip r:embed="rId3">
            <a:extLst>
              <a:ext uri="{28A0092B-C50C-407E-A947-70E740481C1C}">
                <a14:useLocalDpi xmlns:a14="http://schemas.microsoft.com/office/drawing/2010/main" val="0"/>
              </a:ext>
            </a:extLst>
          </a:blip>
          <a:srcRect r="5826"/>
          <a:stretch/>
        </p:blipFill>
        <p:spPr>
          <a:xfrm>
            <a:off x="7773064" y="1890080"/>
            <a:ext cx="3791405" cy="2092088"/>
          </a:xfrm>
          <a:prstGeom prst="rect">
            <a:avLst/>
          </a:prstGeom>
        </p:spPr>
      </p:pic>
      <p:pic>
        <p:nvPicPr>
          <p:cNvPr id="2" name="Picture 1">
            <a:extLst>
              <a:ext uri="{FF2B5EF4-FFF2-40B4-BE49-F238E27FC236}">
                <a16:creationId xmlns:a16="http://schemas.microsoft.com/office/drawing/2014/main" id="{09F805E8-9EF9-E5E0-1942-1FAEEDE46CB1}"/>
              </a:ext>
            </a:extLst>
          </p:cNvPr>
          <p:cNvPicPr>
            <a:picLocks noChangeAspect="1"/>
          </p:cNvPicPr>
          <p:nvPr/>
        </p:nvPicPr>
        <p:blipFill>
          <a:blip r:embed="rId4">
            <a:extLst>
              <a:ext uri="{28A0092B-C50C-407E-A947-70E740481C1C}">
                <a14:useLocalDpi xmlns:a14="http://schemas.microsoft.com/office/drawing/2010/main" val="0"/>
              </a:ext>
            </a:extLst>
          </a:blip>
          <a:srcRect t="8722"/>
          <a:stretch/>
        </p:blipFill>
        <p:spPr>
          <a:xfrm>
            <a:off x="7773064" y="3982168"/>
            <a:ext cx="3835910" cy="2215242"/>
          </a:xfrm>
          <a:prstGeom prst="rect">
            <a:avLst/>
          </a:prstGeom>
        </p:spPr>
      </p:pic>
    </p:spTree>
    <p:extLst>
      <p:ext uri="{BB962C8B-B14F-4D97-AF65-F5344CB8AC3E}">
        <p14:creationId xmlns:p14="http://schemas.microsoft.com/office/powerpoint/2010/main" val="288260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1325164" y="269921"/>
            <a:ext cx="9458187" cy="912348"/>
          </a:xfrm>
        </p:spPr>
        <p:txBody>
          <a:bodyPr>
            <a:noAutofit/>
          </a:bodyPr>
          <a:lstStyle/>
          <a:p>
            <a:pPr marL="0" indent="0" algn="ctr">
              <a:buNone/>
            </a:pPr>
            <a:r>
              <a:rPr lang="ka-GE" dirty="0">
                <a:latin typeface="BPG ExtraSquare Mtavruli" panose="02060504020202060204" pitchFamily="18" charset="0"/>
              </a:rPr>
              <a:t>2024 წელს ხელვაჩაურში ჯამში მოეწყო 29 კმ გარე განათება, საერთო ღირებულით 709 062 </a:t>
            </a:r>
            <a:r>
              <a:rPr lang="en-GB" dirty="0">
                <a:latin typeface="BPG ExtraSquare Mtavruli" panose="02060504020202060204" pitchFamily="18" charset="0"/>
              </a:rPr>
              <a:t>₾</a:t>
            </a:r>
            <a:r>
              <a:rPr lang="ka-GE" dirty="0">
                <a:latin typeface="BPG ExtraSquare Mtavruli" panose="02060504020202060204" pitchFamily="18" charset="0"/>
              </a:rPr>
              <a:t>. სოფლის მხარდაჭერის პროგრამის ფარგლებში ჯამში მოეწყო 4,3 კმ გარე განათება, საერთო ღირებულებით 150 565 </a:t>
            </a:r>
            <a:r>
              <a:rPr lang="en-GB" dirty="0">
                <a:latin typeface="BPG ExtraSquare Mtavruli" panose="02060504020202060204" pitchFamily="18" charset="0"/>
              </a:rPr>
              <a:t>₾</a:t>
            </a:r>
            <a:endParaRPr lang="ka-GE" dirty="0">
              <a:latin typeface="BPG ExtraSquare Mtavruli" panose="02060504020202060204" pitchFamily="18" charset="0"/>
            </a:endParaRPr>
          </a:p>
          <a:p>
            <a:pPr marL="0" indent="0">
              <a:buNone/>
            </a:pPr>
            <a:endParaRPr lang="en-GB" dirty="0">
              <a:latin typeface="BPG ExtraSquare Mtavruli" panose="02060504020202060204" pitchFamily="18" charset="0"/>
            </a:endParaRPr>
          </a:p>
        </p:txBody>
      </p:sp>
      <p:sp>
        <p:nvSpPr>
          <p:cNvPr id="7" name="Content Placeholder 2">
            <a:extLst>
              <a:ext uri="{FF2B5EF4-FFF2-40B4-BE49-F238E27FC236}">
                <a16:creationId xmlns:a16="http://schemas.microsoft.com/office/drawing/2014/main" id="{2A1D48CB-5D72-4A63-BA99-2693A4015AD9}"/>
              </a:ext>
            </a:extLst>
          </p:cNvPr>
          <p:cNvSpPr txBox="1">
            <a:spLocks/>
          </p:cNvSpPr>
          <p:nvPr/>
        </p:nvSpPr>
        <p:spPr>
          <a:xfrm>
            <a:off x="5966107" y="332673"/>
            <a:ext cx="5663773" cy="11472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ka-GE" dirty="0">
              <a:latin typeface="BPG ExtraSquare Mtavruli" panose="02060504020202060204" pitchFamily="18" charset="0"/>
            </a:endParaRPr>
          </a:p>
        </p:txBody>
      </p:sp>
      <p:sp>
        <p:nvSpPr>
          <p:cNvPr id="2" name="Rectangle 1">
            <a:extLst>
              <a:ext uri="{FF2B5EF4-FFF2-40B4-BE49-F238E27FC236}">
                <a16:creationId xmlns:a16="http://schemas.microsoft.com/office/drawing/2014/main" id="{EDF157EB-D963-4A2B-9668-B481D19E8421}"/>
              </a:ext>
            </a:extLst>
          </p:cNvPr>
          <p:cNvSpPr/>
          <p:nvPr/>
        </p:nvSpPr>
        <p:spPr>
          <a:xfrm>
            <a:off x="1325164" y="1327491"/>
            <a:ext cx="9458187" cy="646331"/>
          </a:xfrm>
          <a:prstGeom prst="rect">
            <a:avLst/>
          </a:prstGeom>
        </p:spPr>
        <p:txBody>
          <a:bodyPr wrap="square">
            <a:spAutoFit/>
          </a:bodyPr>
          <a:lstStyle/>
          <a:p>
            <a:pPr algn="ctr"/>
            <a:r>
              <a:rPr lang="ka-GE" dirty="0">
                <a:latin typeface="BPG ExtraSquare Mtavruli" panose="02060504020202060204" pitchFamily="18" charset="0"/>
              </a:rPr>
              <a:t>2024 წელს ხელვაჩაურში გარე განათების მოვლა პატრონობის ხარჯი ჯამში შეადგენს - 601 500 </a:t>
            </a:r>
            <a:r>
              <a:rPr lang="en-GB" dirty="0">
                <a:latin typeface="BPG ExtraSquare Mtavruli" panose="02060504020202060204" pitchFamily="18" charset="0"/>
              </a:rPr>
              <a:t>₾</a:t>
            </a:r>
          </a:p>
        </p:txBody>
      </p:sp>
      <p:pic>
        <p:nvPicPr>
          <p:cNvPr id="16" name="Picture 15">
            <a:extLst>
              <a:ext uri="{FF2B5EF4-FFF2-40B4-BE49-F238E27FC236}">
                <a16:creationId xmlns:a16="http://schemas.microsoft.com/office/drawing/2014/main" id="{17AE2356-70ED-41B8-AAC6-3A61EFE17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164" y="2119044"/>
            <a:ext cx="5945593" cy="4300333"/>
          </a:xfrm>
          <a:prstGeom prst="rect">
            <a:avLst/>
          </a:prstGeom>
        </p:spPr>
      </p:pic>
      <p:pic>
        <p:nvPicPr>
          <p:cNvPr id="18" name="Picture 17">
            <a:extLst>
              <a:ext uri="{FF2B5EF4-FFF2-40B4-BE49-F238E27FC236}">
                <a16:creationId xmlns:a16="http://schemas.microsoft.com/office/drawing/2014/main" id="{870093D4-894B-4842-90B0-1E39F18A7C68}"/>
              </a:ext>
            </a:extLst>
          </p:cNvPr>
          <p:cNvPicPr>
            <a:picLocks noChangeAspect="1"/>
          </p:cNvPicPr>
          <p:nvPr/>
        </p:nvPicPr>
        <p:blipFill rotWithShape="1">
          <a:blip r:embed="rId3">
            <a:extLst>
              <a:ext uri="{28A0092B-C50C-407E-A947-70E740481C1C}">
                <a14:useLocalDpi xmlns:a14="http://schemas.microsoft.com/office/drawing/2010/main" val="0"/>
              </a:ext>
            </a:extLst>
          </a:blip>
          <a:srcRect b="6216"/>
          <a:stretch/>
        </p:blipFill>
        <p:spPr>
          <a:xfrm>
            <a:off x="7270757" y="2119045"/>
            <a:ext cx="3512594" cy="2246768"/>
          </a:xfrm>
          <a:prstGeom prst="rect">
            <a:avLst/>
          </a:prstGeom>
        </p:spPr>
      </p:pic>
      <p:pic>
        <p:nvPicPr>
          <p:cNvPr id="20" name="Picture 19">
            <a:extLst>
              <a:ext uri="{FF2B5EF4-FFF2-40B4-BE49-F238E27FC236}">
                <a16:creationId xmlns:a16="http://schemas.microsoft.com/office/drawing/2014/main" id="{A9CC04CD-CC23-4074-8F07-4C886D05F7CC}"/>
              </a:ext>
            </a:extLst>
          </p:cNvPr>
          <p:cNvPicPr>
            <a:picLocks noChangeAspect="1"/>
          </p:cNvPicPr>
          <p:nvPr/>
        </p:nvPicPr>
        <p:blipFill rotWithShape="1">
          <a:blip r:embed="rId4">
            <a:extLst>
              <a:ext uri="{28A0092B-C50C-407E-A947-70E740481C1C}">
                <a14:useLocalDpi xmlns:a14="http://schemas.microsoft.com/office/drawing/2010/main" val="0"/>
              </a:ext>
            </a:extLst>
          </a:blip>
          <a:srcRect t="5274" b="10692"/>
          <a:stretch/>
        </p:blipFill>
        <p:spPr>
          <a:xfrm>
            <a:off x="7270757" y="4365813"/>
            <a:ext cx="3512594" cy="2053564"/>
          </a:xfrm>
          <a:prstGeom prst="rect">
            <a:avLst/>
          </a:prstGeom>
        </p:spPr>
      </p:pic>
    </p:spTree>
    <p:extLst>
      <p:ext uri="{BB962C8B-B14F-4D97-AF65-F5344CB8AC3E}">
        <p14:creationId xmlns:p14="http://schemas.microsoft.com/office/powerpoint/2010/main" val="606777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A1D48CB-5D72-4A63-BA99-2693A4015AD9}"/>
              </a:ext>
            </a:extLst>
          </p:cNvPr>
          <p:cNvSpPr txBox="1">
            <a:spLocks/>
          </p:cNvSpPr>
          <p:nvPr/>
        </p:nvSpPr>
        <p:spPr>
          <a:xfrm>
            <a:off x="6062064" y="425253"/>
            <a:ext cx="5036243" cy="122070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ka-GE" dirty="0">
              <a:latin typeface="BPG ExtraSquare Mtavruli" panose="02060504020202060204" pitchFamily="18" charset="0"/>
            </a:endParaRPr>
          </a:p>
        </p:txBody>
      </p:sp>
      <p:pic>
        <p:nvPicPr>
          <p:cNvPr id="8" name="Picture 7">
            <a:extLst>
              <a:ext uri="{FF2B5EF4-FFF2-40B4-BE49-F238E27FC236}">
                <a16:creationId xmlns:a16="http://schemas.microsoft.com/office/drawing/2014/main" id="{D6466B53-5142-459B-8DB7-628D2B77981A}"/>
              </a:ext>
            </a:extLst>
          </p:cNvPr>
          <p:cNvPicPr>
            <a:picLocks noChangeAspect="1"/>
          </p:cNvPicPr>
          <p:nvPr/>
        </p:nvPicPr>
        <p:blipFill>
          <a:blip r:embed="rId2">
            <a:extLst>
              <a:ext uri="{28A0092B-C50C-407E-A947-70E740481C1C}">
                <a14:useLocalDpi xmlns:a14="http://schemas.microsoft.com/office/drawing/2010/main" val="0"/>
              </a:ext>
            </a:extLst>
          </a:blip>
          <a:srcRect r="11746"/>
          <a:stretch/>
        </p:blipFill>
        <p:spPr>
          <a:xfrm>
            <a:off x="1089723" y="2109821"/>
            <a:ext cx="6297231" cy="4314756"/>
          </a:xfrm>
          <a:prstGeom prst="rect">
            <a:avLst/>
          </a:prstGeom>
        </p:spPr>
      </p:pic>
      <p:pic>
        <p:nvPicPr>
          <p:cNvPr id="6" name="Picture 5" descr="A group of people standing in front of a car">
            <a:extLst>
              <a:ext uri="{FF2B5EF4-FFF2-40B4-BE49-F238E27FC236}">
                <a16:creationId xmlns:a16="http://schemas.microsoft.com/office/drawing/2014/main" id="{659A70E0-2A15-739D-9686-81D7D9A9240A}"/>
              </a:ext>
            </a:extLst>
          </p:cNvPr>
          <p:cNvPicPr>
            <a:picLocks noChangeAspect="1"/>
          </p:cNvPicPr>
          <p:nvPr/>
        </p:nvPicPr>
        <p:blipFill>
          <a:blip r:embed="rId3">
            <a:extLst>
              <a:ext uri="{28A0092B-C50C-407E-A947-70E740481C1C}">
                <a14:useLocalDpi xmlns:a14="http://schemas.microsoft.com/office/drawing/2010/main" val="0"/>
              </a:ext>
            </a:extLst>
          </a:blip>
          <a:srcRect t="15203"/>
          <a:stretch/>
        </p:blipFill>
        <p:spPr>
          <a:xfrm>
            <a:off x="7386954" y="4267200"/>
            <a:ext cx="3668466" cy="2165547"/>
          </a:xfrm>
          <a:prstGeom prst="rect">
            <a:avLst/>
          </a:prstGeom>
        </p:spPr>
      </p:pic>
      <p:sp>
        <p:nvSpPr>
          <p:cNvPr id="5" name="TextBox 4">
            <a:extLst>
              <a:ext uri="{FF2B5EF4-FFF2-40B4-BE49-F238E27FC236}">
                <a16:creationId xmlns:a16="http://schemas.microsoft.com/office/drawing/2014/main" id="{07679457-487A-4327-D3EF-E483B1FC2456}"/>
              </a:ext>
            </a:extLst>
          </p:cNvPr>
          <p:cNvSpPr txBox="1"/>
          <p:nvPr/>
        </p:nvSpPr>
        <p:spPr>
          <a:xfrm>
            <a:off x="1089723" y="414762"/>
            <a:ext cx="3379025" cy="1169551"/>
          </a:xfrm>
          <a:prstGeom prst="rect">
            <a:avLst/>
          </a:prstGeom>
          <a:noFill/>
        </p:spPr>
        <p:txBody>
          <a:bodyPr wrap="square">
            <a:spAutoFit/>
          </a:bodyPr>
          <a:lstStyle/>
          <a:p>
            <a:r>
              <a:rPr lang="ka-GE" sz="1400" i="0" dirty="0">
                <a:solidFill>
                  <a:srgbClr val="19315D"/>
                </a:solidFill>
                <a:effectLst/>
                <a:latin typeface="BPG ExtraSquare Mtavruli" panose="02060504020202060204" pitchFamily="18" charset="0"/>
              </a:rPr>
              <a:t>2024 წელს მუნიციპალიტეტის მასშტაბით მოწესრიგდა და ბეტონის საფარით დაეგო 6,5 კმ გზა. საერთო ღირებულებით        1 837 243 ლარი.</a:t>
            </a:r>
            <a:endParaRPr lang="ru-RU" sz="1400" dirty="0"/>
          </a:p>
        </p:txBody>
      </p:sp>
      <p:sp>
        <p:nvSpPr>
          <p:cNvPr id="11" name="TextBox 10">
            <a:extLst>
              <a:ext uri="{FF2B5EF4-FFF2-40B4-BE49-F238E27FC236}">
                <a16:creationId xmlns:a16="http://schemas.microsoft.com/office/drawing/2014/main" id="{7BFE2988-6050-E5C6-4A88-A69243A49E31}"/>
              </a:ext>
            </a:extLst>
          </p:cNvPr>
          <p:cNvSpPr txBox="1"/>
          <p:nvPr/>
        </p:nvSpPr>
        <p:spPr>
          <a:xfrm>
            <a:off x="4468748" y="425253"/>
            <a:ext cx="3764692" cy="954107"/>
          </a:xfrm>
          <a:prstGeom prst="rect">
            <a:avLst/>
          </a:prstGeom>
          <a:noFill/>
        </p:spPr>
        <p:txBody>
          <a:bodyPr wrap="square">
            <a:spAutoFit/>
          </a:bodyPr>
          <a:lstStyle/>
          <a:p>
            <a:r>
              <a:rPr lang="ka-GE" sz="1400" i="0" dirty="0">
                <a:solidFill>
                  <a:srgbClr val="19315D"/>
                </a:solidFill>
                <a:effectLst/>
                <a:latin typeface="BPG ExtraSquare Mtavruli" panose="02060504020202060204" pitchFamily="18" charset="0"/>
              </a:rPr>
              <a:t>სოფლის მხარდაჭერის პროგრამის ფარგლებში მოწესრიგდა და ბეტონის საფარით დაეგო 3,3 კმ გზა. საერთო ღირებულება 716 614 ლარი.</a:t>
            </a:r>
            <a:endParaRPr lang="ru-RU" sz="1400" dirty="0"/>
          </a:p>
        </p:txBody>
      </p:sp>
      <p:sp>
        <p:nvSpPr>
          <p:cNvPr id="12" name="TextBox 11">
            <a:extLst>
              <a:ext uri="{FF2B5EF4-FFF2-40B4-BE49-F238E27FC236}">
                <a16:creationId xmlns:a16="http://schemas.microsoft.com/office/drawing/2014/main" id="{5F40A840-0F56-5F55-694E-4ECCDB52F014}"/>
              </a:ext>
            </a:extLst>
          </p:cNvPr>
          <p:cNvSpPr txBox="1"/>
          <p:nvPr/>
        </p:nvSpPr>
        <p:spPr>
          <a:xfrm>
            <a:off x="8293116" y="414761"/>
            <a:ext cx="2646733" cy="954107"/>
          </a:xfrm>
          <a:prstGeom prst="rect">
            <a:avLst/>
          </a:prstGeom>
          <a:noFill/>
        </p:spPr>
        <p:txBody>
          <a:bodyPr wrap="square">
            <a:spAutoFit/>
          </a:bodyPr>
          <a:lstStyle/>
          <a:p>
            <a:r>
              <a:rPr lang="ka-GE" sz="1400" i="0" dirty="0">
                <a:solidFill>
                  <a:srgbClr val="19315D"/>
                </a:solidFill>
                <a:effectLst/>
                <a:latin typeface="BPG ExtraSquare Mtavruli" panose="02060504020202060204" pitchFamily="18" charset="0"/>
              </a:rPr>
              <a:t>მუნიციპალიტეტის მასშტაბით 6 დაზიანებული ხიდის მოწყობა - 842 345 ლარი.</a:t>
            </a:r>
            <a:endParaRPr lang="ru-RU" sz="1400" dirty="0"/>
          </a:p>
        </p:txBody>
      </p:sp>
      <p:pic>
        <p:nvPicPr>
          <p:cNvPr id="14" name="Picture 13">
            <a:extLst>
              <a:ext uri="{FF2B5EF4-FFF2-40B4-BE49-F238E27FC236}">
                <a16:creationId xmlns:a16="http://schemas.microsoft.com/office/drawing/2014/main" id="{B9626C25-73A5-4F61-739F-DD505327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953" y="2105210"/>
            <a:ext cx="3668465" cy="2181709"/>
          </a:xfrm>
          <a:prstGeom prst="rect">
            <a:avLst/>
          </a:prstGeom>
        </p:spPr>
      </p:pic>
    </p:spTree>
    <p:extLst>
      <p:ext uri="{BB962C8B-B14F-4D97-AF65-F5344CB8AC3E}">
        <p14:creationId xmlns:p14="http://schemas.microsoft.com/office/powerpoint/2010/main" val="273205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374890" y="383226"/>
            <a:ext cx="11327581" cy="1393378"/>
          </a:xfrm>
        </p:spPr>
        <p:txBody>
          <a:bodyPr>
            <a:normAutofit lnSpcReduction="10000"/>
          </a:bodyPr>
          <a:lstStyle/>
          <a:p>
            <a:pPr marL="0" indent="0" algn="ctr">
              <a:buNone/>
            </a:pPr>
            <a:r>
              <a:rPr lang="ka-GE" dirty="0">
                <a:latin typeface="BPG ExtraSquare Mtavruli" panose="02060504020202060204" pitchFamily="18" charset="0"/>
              </a:rPr>
              <a:t>ხელვაჩაურის მუნიციპალიტეტის მერიასა და ქალაქ ბათუმის მერიას შორის გაფორმებული თანამშრომლობის მემორანდუმის ფარგლებში, მოსახლეობის საზოგადოებრივი ტრანსპორტით უზრუნველყოფისათვის 2024 წელს მუნიციპალიტეტის მასშტაბით 64 სოფელში დაინიშნა ახალი მიკროავტობუსები. აღნიშნული პროგრამის მომსახურების ხარჯისთვის ბიუჯეტში გათვალისწინებული იქნა 2 913 101 ლარი. </a:t>
            </a:r>
          </a:p>
        </p:txBody>
      </p:sp>
      <p:sp>
        <p:nvSpPr>
          <p:cNvPr id="2" name="Rectangle 1">
            <a:extLst>
              <a:ext uri="{FF2B5EF4-FFF2-40B4-BE49-F238E27FC236}">
                <a16:creationId xmlns:a16="http://schemas.microsoft.com/office/drawing/2014/main" id="{1854DC13-B901-4DAA-88F4-DF5C7C34A5D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B90EFFF3-77C1-4159-A4A3-6CFEBEC31184}"/>
              </a:ext>
            </a:extLst>
          </p:cNvPr>
          <p:cNvPicPr>
            <a:picLocks noChangeAspect="1"/>
          </p:cNvPicPr>
          <p:nvPr/>
        </p:nvPicPr>
        <p:blipFill rotWithShape="1">
          <a:blip r:embed="rId2">
            <a:extLst>
              <a:ext uri="{28A0092B-C50C-407E-A947-70E740481C1C}">
                <a14:useLocalDpi xmlns:a14="http://schemas.microsoft.com/office/drawing/2010/main" val="0"/>
              </a:ext>
            </a:extLst>
          </a:blip>
          <a:srcRect t="19500" b="12194"/>
          <a:stretch/>
        </p:blipFill>
        <p:spPr>
          <a:xfrm>
            <a:off x="7562348" y="1776604"/>
            <a:ext cx="3755249" cy="2565059"/>
          </a:xfrm>
          <a:prstGeom prst="rect">
            <a:avLst/>
          </a:prstGeom>
        </p:spPr>
      </p:pic>
      <p:pic>
        <p:nvPicPr>
          <p:cNvPr id="9" name="Picture 8">
            <a:extLst>
              <a:ext uri="{FF2B5EF4-FFF2-40B4-BE49-F238E27FC236}">
                <a16:creationId xmlns:a16="http://schemas.microsoft.com/office/drawing/2014/main" id="{B7E225CD-40CE-4BA3-B752-68511995F277}"/>
              </a:ext>
            </a:extLst>
          </p:cNvPr>
          <p:cNvPicPr>
            <a:picLocks noChangeAspect="1"/>
          </p:cNvPicPr>
          <p:nvPr/>
        </p:nvPicPr>
        <p:blipFill rotWithShape="1">
          <a:blip r:embed="rId3">
            <a:extLst>
              <a:ext uri="{28A0092B-C50C-407E-A947-70E740481C1C}">
                <a14:useLocalDpi xmlns:a14="http://schemas.microsoft.com/office/drawing/2010/main" val="0"/>
              </a:ext>
            </a:extLst>
          </a:blip>
          <a:srcRect t="18990" b="15016"/>
          <a:stretch/>
        </p:blipFill>
        <p:spPr>
          <a:xfrm>
            <a:off x="704348" y="1776604"/>
            <a:ext cx="6858000" cy="4525819"/>
          </a:xfrm>
          <a:prstGeom prst="rect">
            <a:avLst/>
          </a:prstGeom>
        </p:spPr>
      </p:pic>
      <p:pic>
        <p:nvPicPr>
          <p:cNvPr id="15" name="Picture 14">
            <a:extLst>
              <a:ext uri="{FF2B5EF4-FFF2-40B4-BE49-F238E27FC236}">
                <a16:creationId xmlns:a16="http://schemas.microsoft.com/office/drawing/2014/main" id="{EE30C9AC-5683-4AF0-A17F-0BE73843AD9C}"/>
              </a:ext>
            </a:extLst>
          </p:cNvPr>
          <p:cNvPicPr>
            <a:picLocks noChangeAspect="1"/>
          </p:cNvPicPr>
          <p:nvPr/>
        </p:nvPicPr>
        <p:blipFill rotWithShape="1">
          <a:blip r:embed="rId4">
            <a:extLst>
              <a:ext uri="{28A0092B-C50C-407E-A947-70E740481C1C}">
                <a14:useLocalDpi xmlns:a14="http://schemas.microsoft.com/office/drawing/2010/main" val="0"/>
              </a:ext>
            </a:extLst>
          </a:blip>
          <a:srcRect t="47523"/>
          <a:stretch/>
        </p:blipFill>
        <p:spPr>
          <a:xfrm>
            <a:off x="7562347" y="4341663"/>
            <a:ext cx="3755249" cy="1960760"/>
          </a:xfrm>
          <a:prstGeom prst="rect">
            <a:avLst/>
          </a:prstGeom>
          <a:scene3d>
            <a:camera prst="orthographicFront">
              <a:rot lat="0" lon="21299991" rev="0"/>
            </a:camera>
            <a:lightRig rig="threePt" dir="t"/>
          </a:scene3d>
        </p:spPr>
      </p:pic>
    </p:spTree>
    <p:extLst>
      <p:ext uri="{BB962C8B-B14F-4D97-AF65-F5344CB8AC3E}">
        <p14:creationId xmlns:p14="http://schemas.microsoft.com/office/powerpoint/2010/main" val="76353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4C28-287E-B9C4-EEE4-96D37DA52B3C}"/>
              </a:ext>
            </a:extLst>
          </p:cNvPr>
          <p:cNvSpPr>
            <a:spLocks noGrp="1"/>
          </p:cNvSpPr>
          <p:nvPr>
            <p:ph type="title"/>
          </p:nvPr>
        </p:nvSpPr>
        <p:spPr>
          <a:xfrm>
            <a:off x="836506" y="321733"/>
            <a:ext cx="8128000" cy="734907"/>
          </a:xfrm>
        </p:spPr>
        <p:txBody>
          <a:bodyPr>
            <a:noAutofit/>
          </a:bodyPr>
          <a:lstStyle/>
          <a:p>
            <a:pPr algn="ctr"/>
            <a:r>
              <a:rPr lang="ka-GE" sz="2000" i="0" dirty="0">
                <a:solidFill>
                  <a:schemeClr val="tx1">
                    <a:lumMod val="85000"/>
                    <a:lumOff val="15000"/>
                  </a:schemeClr>
                </a:solidFill>
                <a:effectLst/>
                <a:latin typeface="BPG ExtraSquare Mtavruli" panose="02060504020202060204" pitchFamily="18" charset="0"/>
              </a:rPr>
              <a:t>2024 წლის საწყისი ბიუჯეტი - 47 698 876 </a:t>
            </a:r>
            <a:r>
              <a:rPr lang="ka-GE" sz="2000" dirty="0">
                <a:solidFill>
                  <a:schemeClr val="tx1">
                    <a:lumMod val="85000"/>
                    <a:lumOff val="15000"/>
                  </a:schemeClr>
                </a:solidFill>
                <a:latin typeface="BPG ExtraSquare Mtavruli" panose="02060504020202060204" pitchFamily="18" charset="0"/>
              </a:rPr>
              <a:t>ლარი</a:t>
            </a:r>
            <a:r>
              <a:rPr lang="ka-GE" sz="2000" i="0" dirty="0">
                <a:solidFill>
                  <a:schemeClr val="tx1">
                    <a:lumMod val="85000"/>
                    <a:lumOff val="15000"/>
                  </a:schemeClr>
                </a:solidFill>
                <a:effectLst/>
                <a:latin typeface="BPG ExtraSquare Mtavruli" panose="02060504020202060204" pitchFamily="18" charset="0"/>
              </a:rPr>
              <a:t> გაიზარდა  7 751 488 ლარით და საბოლოო დაზუსტებული ბიუჯეტი შეადგენს 55 450 364 ლარს</a:t>
            </a:r>
            <a:endParaRPr lang="ru-RU" sz="2000" dirty="0">
              <a:solidFill>
                <a:schemeClr val="tx1">
                  <a:lumMod val="85000"/>
                  <a:lumOff val="15000"/>
                </a:schemeClr>
              </a:solidFill>
            </a:endParaRPr>
          </a:p>
        </p:txBody>
      </p:sp>
      <p:graphicFrame>
        <p:nvGraphicFramePr>
          <p:cNvPr id="10" name="Chart 9">
            <a:extLst>
              <a:ext uri="{FF2B5EF4-FFF2-40B4-BE49-F238E27FC236}">
                <a16:creationId xmlns:a16="http://schemas.microsoft.com/office/drawing/2014/main" id="{249AF8E8-5341-BFE3-C686-F2439992589F}"/>
              </a:ext>
            </a:extLst>
          </p:cNvPr>
          <p:cNvGraphicFramePr/>
          <p:nvPr>
            <p:extLst>
              <p:ext uri="{D42A27DB-BD31-4B8C-83A1-F6EECF244321}">
                <p14:modId xmlns:p14="http://schemas.microsoft.com/office/powerpoint/2010/main" val="2468755314"/>
              </p:ext>
            </p:extLst>
          </p:nvPr>
        </p:nvGraphicFramePr>
        <p:xfrm>
          <a:off x="836506"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2655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a:extLst>
            <a:ext uri="{FF2B5EF4-FFF2-40B4-BE49-F238E27FC236}">
              <a16:creationId xmlns:a16="http://schemas.microsoft.com/office/drawing/2014/main" id="{B240B94D-7482-0AC5-B3BA-C1F7DCDCF3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020AF-7007-01D7-7D9A-B96887F76968}"/>
              </a:ext>
            </a:extLst>
          </p:cNvPr>
          <p:cNvSpPr>
            <a:spLocks noGrp="1"/>
          </p:cNvSpPr>
          <p:nvPr>
            <p:ph idx="1"/>
          </p:nvPr>
        </p:nvSpPr>
        <p:spPr>
          <a:xfrm>
            <a:off x="244871" y="345604"/>
            <a:ext cx="3657736" cy="593928"/>
          </a:xfrm>
        </p:spPr>
        <p:txBody>
          <a:bodyPr>
            <a:noAutofit/>
          </a:bodyPr>
          <a:lstStyle/>
          <a:p>
            <a:pPr marL="0" indent="0" algn="ctr">
              <a:buNone/>
            </a:pPr>
            <a:r>
              <a:rPr lang="ka-GE" sz="2000" b="1" i="0" dirty="0">
                <a:solidFill>
                  <a:srgbClr val="19315D"/>
                </a:solidFill>
                <a:effectLst/>
                <a:latin typeface="BPG ExtraSquare Mtavruli" panose="02060504020202060204" pitchFamily="18" charset="0"/>
              </a:rPr>
              <a:t>გამწვანების მიზნით დაირგო 100 ძირი წიწვოვანი ნერგი სახელმწიფო ტყის ტერიტორიაზე.</a:t>
            </a:r>
            <a:endParaRPr lang="ka-GE" sz="2000" dirty="0">
              <a:solidFill>
                <a:schemeClr val="tx1">
                  <a:lumMod val="85000"/>
                  <a:lumOff val="15000"/>
                </a:schemeClr>
              </a:solidFill>
              <a:latin typeface="BPG ExtraSquare Mtavruli" panose="02060504020202060204" pitchFamily="18"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9752DB6-6CF0-5852-C94D-989D4C48AB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CE4AFE0B-87C0-6011-7153-EA805C2DEF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a:extLst>
              <a:ext uri="{FF2B5EF4-FFF2-40B4-BE49-F238E27FC236}">
                <a16:creationId xmlns:a16="http://schemas.microsoft.com/office/drawing/2014/main" id="{F73760DC-35F1-FFF8-6B53-8E9680FFB7E8}"/>
              </a:ext>
            </a:extLst>
          </p:cNvPr>
          <p:cNvSpPr/>
          <p:nvPr/>
        </p:nvSpPr>
        <p:spPr>
          <a:xfrm>
            <a:off x="4133702" y="345604"/>
            <a:ext cx="3747248" cy="707886"/>
          </a:xfrm>
          <a:prstGeom prst="rect">
            <a:avLst/>
          </a:prstGeom>
        </p:spPr>
        <p:txBody>
          <a:bodyPr wrap="square">
            <a:spAutoFit/>
          </a:bodyPr>
          <a:lstStyle/>
          <a:p>
            <a:pPr algn="ctr"/>
            <a:r>
              <a:rPr lang="ka-GE" sz="2000" b="1" i="0" dirty="0">
                <a:solidFill>
                  <a:srgbClr val="19315D"/>
                </a:solidFill>
                <a:effectLst/>
                <a:latin typeface="BPG ExtraSquare Mtavruli" panose="02060504020202060204" pitchFamily="18" charset="0"/>
              </a:rPr>
              <a:t>10 </a:t>
            </a:r>
            <a:r>
              <a:rPr lang="ka-GE" sz="2000" b="1" i="0" dirty="0" err="1">
                <a:solidFill>
                  <a:srgbClr val="19315D"/>
                </a:solidFill>
                <a:effectLst/>
                <a:latin typeface="BPG ExtraSquare Mtavruli" panose="02060504020202060204" pitchFamily="18" charset="0"/>
              </a:rPr>
              <a:t>კბ</a:t>
            </a:r>
            <a:r>
              <a:rPr lang="ka-GE" sz="2000" b="1" i="0" dirty="0">
                <a:solidFill>
                  <a:srgbClr val="19315D"/>
                </a:solidFill>
                <a:effectLst/>
                <a:latin typeface="BPG ExtraSquare Mtavruli" panose="02060504020202060204" pitchFamily="18" charset="0"/>
              </a:rPr>
              <a:t> ნაგავმზიდის შეძენა - 344 500 </a:t>
            </a:r>
            <a:r>
              <a:rPr lang="ka-GE" sz="2000" b="1" dirty="0">
                <a:solidFill>
                  <a:srgbClr val="19315D"/>
                </a:solidFill>
                <a:latin typeface="BPG ExtraSquare Mtavruli" panose="02060504020202060204" pitchFamily="18" charset="0"/>
              </a:rPr>
              <a:t>ლარი</a:t>
            </a:r>
            <a:endParaRPr lang="ka-GE" sz="2000" dirty="0">
              <a:solidFill>
                <a:srgbClr val="19315D"/>
              </a:solidFill>
              <a:effectLst/>
              <a:latin typeface="BPG ExtraSquare Mtavruli" panose="02060504020202060204" pitchFamily="18" charset="0"/>
            </a:endParaRPr>
          </a:p>
        </p:txBody>
      </p:sp>
      <p:sp>
        <p:nvSpPr>
          <p:cNvPr id="15" name="Rectangle 14">
            <a:extLst>
              <a:ext uri="{FF2B5EF4-FFF2-40B4-BE49-F238E27FC236}">
                <a16:creationId xmlns:a16="http://schemas.microsoft.com/office/drawing/2014/main" id="{2FD92AAE-92B9-9505-BBD5-E9CB7D5F3EE5}"/>
              </a:ext>
            </a:extLst>
          </p:cNvPr>
          <p:cNvSpPr/>
          <p:nvPr/>
        </p:nvSpPr>
        <p:spPr>
          <a:xfrm>
            <a:off x="7993448" y="408105"/>
            <a:ext cx="3977505" cy="1569660"/>
          </a:xfrm>
          <a:prstGeom prst="rect">
            <a:avLst/>
          </a:prstGeom>
        </p:spPr>
        <p:txBody>
          <a:bodyPr wrap="square">
            <a:spAutoFit/>
          </a:bodyPr>
          <a:lstStyle/>
          <a:p>
            <a:pPr algn="ctr"/>
            <a:r>
              <a:rPr lang="ka-GE" sz="1600" b="1" i="0" dirty="0">
                <a:solidFill>
                  <a:srgbClr val="19315D"/>
                </a:solidFill>
                <a:effectLst/>
                <a:latin typeface="BPG ExtraSquare Mtavruli" panose="02060504020202060204" pitchFamily="18" charset="0"/>
              </a:rPr>
              <a:t>სუფთა გარემოს შენარჩუნების მიზნით დამატებით შეძენილი იქნა 89 900 ლარის ღირებულების</a:t>
            </a:r>
            <a:endParaRPr lang="ka-GE" sz="1600" dirty="0">
              <a:solidFill>
                <a:srgbClr val="19315D"/>
              </a:solidFill>
              <a:effectLst/>
              <a:latin typeface="BPG ExtraSquare Mtavruli" panose="02060504020202060204" pitchFamily="18" charset="0"/>
            </a:endParaRPr>
          </a:p>
          <a:p>
            <a:pPr algn="ctr"/>
            <a:r>
              <a:rPr lang="ka-GE" sz="1600" b="1" i="0" dirty="0">
                <a:solidFill>
                  <a:srgbClr val="19315D"/>
                </a:solidFill>
                <a:effectLst/>
                <a:latin typeface="BPG ExtraSquare Mtavruli" panose="02060504020202060204" pitchFamily="18" charset="0"/>
              </a:rPr>
              <a:t>180 (ას ოთხმოცი) ერთეული ნარჩენების შეგროვების კონტეინერი.</a:t>
            </a:r>
            <a:endParaRPr lang="ka-GE" sz="1600" dirty="0">
              <a:solidFill>
                <a:srgbClr val="19315D"/>
              </a:solidFill>
              <a:effectLst/>
              <a:latin typeface="BPG ExtraSquare Mtavruli" panose="02060504020202060204" pitchFamily="18" charset="0"/>
            </a:endParaRPr>
          </a:p>
        </p:txBody>
      </p:sp>
      <p:pic>
        <p:nvPicPr>
          <p:cNvPr id="13" name="Picture 12" descr="A group of people working in a field&#10;&#10;Description automatically generated">
            <a:extLst>
              <a:ext uri="{FF2B5EF4-FFF2-40B4-BE49-F238E27FC236}">
                <a16:creationId xmlns:a16="http://schemas.microsoft.com/office/drawing/2014/main" id="{E7015F43-B55C-ACB7-DFAC-B47A4AA2D9E0}"/>
              </a:ext>
            </a:extLst>
          </p:cNvPr>
          <p:cNvPicPr>
            <a:picLocks noChangeAspect="1"/>
          </p:cNvPicPr>
          <p:nvPr/>
        </p:nvPicPr>
        <p:blipFill>
          <a:blip r:embed="rId2">
            <a:extLst>
              <a:ext uri="{28A0092B-C50C-407E-A947-70E740481C1C}">
                <a14:useLocalDpi xmlns:a14="http://schemas.microsoft.com/office/drawing/2010/main" val="0"/>
              </a:ext>
            </a:extLst>
          </a:blip>
          <a:srcRect t="1629"/>
          <a:stretch/>
        </p:blipFill>
        <p:spPr>
          <a:xfrm>
            <a:off x="221047" y="2461177"/>
            <a:ext cx="3749040" cy="2301241"/>
          </a:xfrm>
          <a:prstGeom prst="rect">
            <a:avLst/>
          </a:prstGeom>
        </p:spPr>
      </p:pic>
      <p:pic>
        <p:nvPicPr>
          <p:cNvPr id="16" name="Picture 15" descr="Several black and blue trash cans&#10;&#10;Description automatically generated">
            <a:extLst>
              <a:ext uri="{FF2B5EF4-FFF2-40B4-BE49-F238E27FC236}">
                <a16:creationId xmlns:a16="http://schemas.microsoft.com/office/drawing/2014/main" id="{9C7A6BFE-6DB8-1FDC-76E1-2A4E2A189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1913" y="2461175"/>
            <a:ext cx="3550920" cy="2301241"/>
          </a:xfrm>
          <a:prstGeom prst="rect">
            <a:avLst/>
          </a:prstGeom>
        </p:spPr>
      </p:pic>
      <p:pic>
        <p:nvPicPr>
          <p:cNvPr id="20" name="Picture 19" descr="A white truck parked in front of a building">
            <a:extLst>
              <a:ext uri="{FF2B5EF4-FFF2-40B4-BE49-F238E27FC236}">
                <a16:creationId xmlns:a16="http://schemas.microsoft.com/office/drawing/2014/main" id="{E80B26D8-3E01-87CB-D345-A3219BA4764C}"/>
              </a:ext>
            </a:extLst>
          </p:cNvPr>
          <p:cNvPicPr>
            <a:picLocks noChangeAspect="1"/>
          </p:cNvPicPr>
          <p:nvPr/>
        </p:nvPicPr>
        <p:blipFill>
          <a:blip r:embed="rId4">
            <a:extLst>
              <a:ext uri="{28A0092B-C50C-407E-A947-70E740481C1C}">
                <a14:useLocalDpi xmlns:a14="http://schemas.microsoft.com/office/drawing/2010/main" val="0"/>
              </a:ext>
            </a:extLst>
          </a:blip>
          <a:srcRect t="11413" r="21339"/>
          <a:stretch/>
        </p:blipFill>
        <p:spPr>
          <a:xfrm>
            <a:off x="4221480" y="2461176"/>
            <a:ext cx="3749040" cy="2301241"/>
          </a:xfrm>
          <a:prstGeom prst="rect">
            <a:avLst/>
          </a:prstGeom>
        </p:spPr>
      </p:pic>
    </p:spTree>
    <p:extLst>
      <p:ext uri="{BB962C8B-B14F-4D97-AF65-F5344CB8AC3E}">
        <p14:creationId xmlns:p14="http://schemas.microsoft.com/office/powerpoint/2010/main" val="16428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4AF89CC-0C8A-4198-B148-60311F9B64A8}"/>
              </a:ext>
            </a:extLst>
          </p:cNvPr>
          <p:cNvGraphicFramePr/>
          <p:nvPr>
            <p:extLst>
              <p:ext uri="{D42A27DB-BD31-4B8C-83A1-F6EECF244321}">
                <p14:modId xmlns:p14="http://schemas.microsoft.com/office/powerpoint/2010/main" val="2157768787"/>
              </p:ext>
            </p:extLst>
          </p:nvPr>
        </p:nvGraphicFramePr>
        <p:xfrm>
          <a:off x="667867" y="228109"/>
          <a:ext cx="10856266" cy="6495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51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EFD0-3580-4C15-BE27-0D4EFE666AE5}"/>
              </a:ext>
            </a:extLst>
          </p:cNvPr>
          <p:cNvSpPr>
            <a:spLocks noGrp="1"/>
          </p:cNvSpPr>
          <p:nvPr>
            <p:ph type="title"/>
          </p:nvPr>
        </p:nvSpPr>
        <p:spPr>
          <a:xfrm>
            <a:off x="183051" y="5049613"/>
            <a:ext cx="11825897" cy="1808387"/>
          </a:xfrm>
        </p:spPr>
        <p:txBody>
          <a:bodyPr>
            <a:noAutofit/>
          </a:bodyPr>
          <a:lstStyle/>
          <a:p>
            <a:pPr algn="just"/>
            <a:r>
              <a:rPr lang="ka-GE" sz="1800" i="0" dirty="0">
                <a:solidFill>
                  <a:schemeClr val="tx1">
                    <a:lumMod val="85000"/>
                    <a:lumOff val="15000"/>
                  </a:schemeClr>
                </a:solidFill>
                <a:effectLst/>
                <a:latin typeface="BPG ExtraSquare Mtavruli" panose="02060504020202060204" pitchFamily="18" charset="0"/>
              </a:rPr>
              <a:t>ხელვაჩაურის მუნიციპალიტეტში რეგისტრირებული მოწყვლადი ჯგუფების (მოსახლეობისათვის) სოციალური უზრუნველყოფისა და ჯანმრთელობის გაუმჯობესების მიზნით მიმდინარე წელს სარეზერვო ფონდის გეგმა შეადგენს 400 000 ლარს. ამ ეტაპზე მერის სარეზერვო ფონდიდან დახმარება გაეწია 900 ზე მეტ ბენეფიციარს, ჯამში </a:t>
            </a:r>
            <a:r>
              <a:rPr lang="en-US" sz="1800" i="0" dirty="0">
                <a:solidFill>
                  <a:schemeClr val="tx1">
                    <a:lumMod val="85000"/>
                    <a:lumOff val="15000"/>
                  </a:schemeClr>
                </a:solidFill>
                <a:effectLst/>
                <a:latin typeface="BPG ExtraSquare Mtavruli" panose="02060504020202060204" pitchFamily="18" charset="0"/>
              </a:rPr>
              <a:t>39</a:t>
            </a:r>
            <a:r>
              <a:rPr lang="ka-GE" sz="1800" i="0" dirty="0">
                <a:solidFill>
                  <a:schemeClr val="tx1">
                    <a:lumMod val="85000"/>
                    <a:lumOff val="15000"/>
                  </a:schemeClr>
                </a:solidFill>
                <a:effectLst/>
                <a:latin typeface="BPG ExtraSquare Mtavruli" panose="02060504020202060204" pitchFamily="18" charset="0"/>
              </a:rPr>
              <a:t>1</a:t>
            </a:r>
            <a:r>
              <a:rPr lang="en-US" sz="1800" i="0" dirty="0">
                <a:solidFill>
                  <a:schemeClr val="tx1">
                    <a:lumMod val="85000"/>
                    <a:lumOff val="15000"/>
                  </a:schemeClr>
                </a:solidFill>
                <a:effectLst/>
                <a:latin typeface="BPG ExtraSquare Mtavruli" panose="02060504020202060204" pitchFamily="18" charset="0"/>
              </a:rPr>
              <a:t> 000 </a:t>
            </a:r>
            <a:r>
              <a:rPr lang="ka-GE" sz="1800" i="0" dirty="0">
                <a:solidFill>
                  <a:schemeClr val="tx1">
                    <a:lumMod val="85000"/>
                    <a:lumOff val="15000"/>
                  </a:schemeClr>
                </a:solidFill>
                <a:effectLst/>
                <a:latin typeface="BPG ExtraSquare Mtavruli" panose="02060504020202060204" pitchFamily="18" charset="0"/>
              </a:rPr>
              <a:t>ლარით.</a:t>
            </a:r>
            <a:endParaRPr lang="en-GB" sz="1800" dirty="0">
              <a:solidFill>
                <a:schemeClr val="tx1">
                  <a:lumMod val="85000"/>
                  <a:lumOff val="15000"/>
                </a:schemeClr>
              </a:solidFill>
              <a:latin typeface="BPG ExtraSquare Mtavruli" panose="02060504020202060204" pitchFamily="18" charset="0"/>
            </a:endParaRPr>
          </a:p>
        </p:txBody>
      </p:sp>
      <p:sp>
        <p:nvSpPr>
          <p:cNvPr id="4" name="TextBox 3">
            <a:extLst>
              <a:ext uri="{FF2B5EF4-FFF2-40B4-BE49-F238E27FC236}">
                <a16:creationId xmlns:a16="http://schemas.microsoft.com/office/drawing/2014/main" id="{6C50803C-B47C-9E39-06C4-08DD4240F29E}"/>
              </a:ext>
            </a:extLst>
          </p:cNvPr>
          <p:cNvSpPr txBox="1"/>
          <p:nvPr/>
        </p:nvSpPr>
        <p:spPr>
          <a:xfrm>
            <a:off x="116360" y="1909615"/>
            <a:ext cx="3515496" cy="2585323"/>
          </a:xfrm>
          <a:prstGeom prst="rect">
            <a:avLst/>
          </a:prstGeom>
          <a:noFill/>
        </p:spPr>
        <p:txBody>
          <a:bodyPr wrap="square">
            <a:spAutoFit/>
          </a:bodyPr>
          <a:lstStyle/>
          <a:p>
            <a:r>
              <a:rPr lang="ka-GE" dirty="0">
                <a:latin typeface="BPG ExtraSquare Mtavruli" panose="02060504020202060204" pitchFamily="18" charset="0"/>
              </a:rPr>
              <a:t>ჯანდაცვის მიმართულებით მუნიციპალიტეტში მოქმედებს 8 მიზნობრივი პროგრამა, ბიუჯეტით               1 299 770 ლარი. პროგრამებით ამ დროისთვის ისარგებლა </a:t>
            </a:r>
            <a:r>
              <a:rPr lang="ka-GE" dirty="0">
                <a:solidFill>
                  <a:schemeClr val="tx1">
                    <a:lumMod val="85000"/>
                    <a:lumOff val="15000"/>
                  </a:schemeClr>
                </a:solidFill>
                <a:latin typeface="BPG ExtraSquare Mtavruli" panose="02060504020202060204" pitchFamily="18" charset="0"/>
              </a:rPr>
              <a:t>3039</a:t>
            </a:r>
            <a:r>
              <a:rPr lang="ka-GE" dirty="0">
                <a:latin typeface="BPG ExtraSquare Mtavruli" panose="02060504020202060204" pitchFamily="18" charset="0"/>
              </a:rPr>
              <a:t>-ზე მეტმა ბენეფიციარმა.</a:t>
            </a:r>
          </a:p>
        </p:txBody>
      </p:sp>
      <p:sp>
        <p:nvSpPr>
          <p:cNvPr id="6" name="TextBox 5">
            <a:extLst>
              <a:ext uri="{FF2B5EF4-FFF2-40B4-BE49-F238E27FC236}">
                <a16:creationId xmlns:a16="http://schemas.microsoft.com/office/drawing/2014/main" id="{4CA6C3AB-F872-F1E1-FEBF-840A1EDAA788}"/>
              </a:ext>
            </a:extLst>
          </p:cNvPr>
          <p:cNvSpPr txBox="1"/>
          <p:nvPr/>
        </p:nvSpPr>
        <p:spPr>
          <a:xfrm>
            <a:off x="323335" y="189288"/>
            <a:ext cx="10954265" cy="1323439"/>
          </a:xfrm>
          <a:prstGeom prst="rect">
            <a:avLst/>
          </a:prstGeom>
          <a:noFill/>
        </p:spPr>
        <p:txBody>
          <a:bodyPr wrap="square">
            <a:spAutoFit/>
          </a:bodyPr>
          <a:lstStyle/>
          <a:p>
            <a:pPr algn="ctr"/>
            <a:r>
              <a:rPr lang="ka-GE" sz="2000" dirty="0">
                <a:latin typeface="BPG ExtraSquare Mtavruli" panose="02060504020202060204" pitchFamily="18" charset="0"/>
              </a:rPr>
              <a:t>ჯანდაცვისა და სოციალური პროგრამების მიმართულებით ხელვაჩაურის მუნიციპალიტეტში მოქმედებს 20 მიზნობრივი პროგრამა, საერთო ბიუჯეტი              3 702 681 ლარი. პროგრამებით გათვალისწინებული ბენეფიციართა რაოდენობაა </a:t>
            </a:r>
            <a:r>
              <a:rPr lang="ka-GE" sz="2000" dirty="0">
                <a:solidFill>
                  <a:schemeClr val="tx1">
                    <a:lumMod val="85000"/>
                    <a:lumOff val="15000"/>
                  </a:schemeClr>
                </a:solidFill>
                <a:latin typeface="BPG ExtraSquare Mtavruli" panose="02060504020202060204" pitchFamily="18" charset="0"/>
              </a:rPr>
              <a:t>4240.</a:t>
            </a:r>
          </a:p>
        </p:txBody>
      </p:sp>
      <p:sp>
        <p:nvSpPr>
          <p:cNvPr id="8" name="TextBox 7">
            <a:extLst>
              <a:ext uri="{FF2B5EF4-FFF2-40B4-BE49-F238E27FC236}">
                <a16:creationId xmlns:a16="http://schemas.microsoft.com/office/drawing/2014/main" id="{B0FF30CF-6880-6A94-FBB5-D6ED842DD0FA}"/>
              </a:ext>
            </a:extLst>
          </p:cNvPr>
          <p:cNvSpPr txBox="1"/>
          <p:nvPr/>
        </p:nvSpPr>
        <p:spPr>
          <a:xfrm>
            <a:off x="3940774" y="1909615"/>
            <a:ext cx="3596847" cy="2585323"/>
          </a:xfrm>
          <a:prstGeom prst="rect">
            <a:avLst/>
          </a:prstGeom>
          <a:noFill/>
        </p:spPr>
        <p:txBody>
          <a:bodyPr wrap="square">
            <a:spAutoFit/>
          </a:bodyPr>
          <a:lstStyle/>
          <a:p>
            <a:r>
              <a:rPr lang="ka-GE" dirty="0">
                <a:latin typeface="BPG ExtraSquare Mtavruli" panose="02060504020202060204" pitchFamily="18" charset="0"/>
              </a:rPr>
              <a:t>სოციალური მიმართულებით მუნიციპალიტეტში მოქმედებს 12 მიზნობრივი პროგრამა, ბიუჯეტით           2 402 911 ლარი. პროგრამებით ამ დროისთვის ისარგებლა </a:t>
            </a:r>
            <a:r>
              <a:rPr lang="ka-GE" dirty="0">
                <a:solidFill>
                  <a:schemeClr val="tx1">
                    <a:lumMod val="85000"/>
                    <a:lumOff val="15000"/>
                  </a:schemeClr>
                </a:solidFill>
                <a:latin typeface="BPG ExtraSquare Mtavruli" panose="02060504020202060204" pitchFamily="18" charset="0"/>
              </a:rPr>
              <a:t>1201</a:t>
            </a:r>
            <a:r>
              <a:rPr lang="ka-GE" dirty="0">
                <a:latin typeface="BPG ExtraSquare Mtavruli" panose="02060504020202060204" pitchFamily="18" charset="0"/>
              </a:rPr>
              <a:t>-ზე მეტმა ბენეფიციარმა.</a:t>
            </a:r>
          </a:p>
        </p:txBody>
      </p:sp>
      <p:sp>
        <p:nvSpPr>
          <p:cNvPr id="10" name="TextBox 9">
            <a:extLst>
              <a:ext uri="{FF2B5EF4-FFF2-40B4-BE49-F238E27FC236}">
                <a16:creationId xmlns:a16="http://schemas.microsoft.com/office/drawing/2014/main" id="{54DCF8F6-000C-94D7-1D32-39A4C6063F3D}"/>
              </a:ext>
            </a:extLst>
          </p:cNvPr>
          <p:cNvSpPr txBox="1"/>
          <p:nvPr/>
        </p:nvSpPr>
        <p:spPr>
          <a:xfrm>
            <a:off x="7846539" y="1909615"/>
            <a:ext cx="4345461" cy="2308324"/>
          </a:xfrm>
          <a:prstGeom prst="rect">
            <a:avLst/>
          </a:prstGeom>
          <a:noFill/>
        </p:spPr>
        <p:txBody>
          <a:bodyPr wrap="square">
            <a:spAutoFit/>
          </a:bodyPr>
          <a:lstStyle/>
          <a:p>
            <a:r>
              <a:rPr lang="ka-GE" dirty="0">
                <a:latin typeface="BPG ExtraSquare Mtavruli" panose="02060504020202060204" pitchFamily="18" charset="0"/>
              </a:rPr>
              <a:t>2023 წელთან შედარებით ჯანმრთელობისა და სოციალური დაცვის სამსახურის პროგრამები გაზრდილია </a:t>
            </a:r>
            <a:r>
              <a:rPr lang="ka-GE" dirty="0">
                <a:solidFill>
                  <a:schemeClr val="tx1">
                    <a:lumMod val="85000"/>
                    <a:lumOff val="15000"/>
                  </a:schemeClr>
                </a:solidFill>
                <a:latin typeface="BPG ExtraSquare Mtavruli" panose="02060504020202060204" pitchFamily="18" charset="0"/>
              </a:rPr>
              <a:t>1 085 867 ლარით და შეადგენს 3 702 681 </a:t>
            </a:r>
            <a:r>
              <a:rPr lang="ka-GE" dirty="0">
                <a:latin typeface="BPG ExtraSquare Mtavruli" panose="02060504020202060204" pitchFamily="18" charset="0"/>
              </a:rPr>
              <a:t>ლარს. აღნიშნული ზრდა გამოწვეულია ბენეფიციართა </a:t>
            </a:r>
            <a:r>
              <a:rPr lang="ka-GE" dirty="0" err="1">
                <a:latin typeface="BPG ExtraSquare Mtavruli" panose="02060504020202060204" pitchFamily="18" charset="0"/>
              </a:rPr>
              <a:t>მომმართველობით</a:t>
            </a:r>
            <a:r>
              <a:rPr lang="ka-GE" dirty="0">
                <a:latin typeface="BPG ExtraSquare Mtavruli" panose="02060504020202060204" pitchFamily="18" charset="0"/>
              </a:rPr>
              <a:t> და ახალი პროგრამის დამატებით.</a:t>
            </a:r>
          </a:p>
        </p:txBody>
      </p:sp>
    </p:spTree>
    <p:extLst>
      <p:ext uri="{BB962C8B-B14F-4D97-AF65-F5344CB8AC3E}">
        <p14:creationId xmlns:p14="http://schemas.microsoft.com/office/powerpoint/2010/main" val="2003796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362E6-A189-EA57-623F-5F9F459A30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BD00EC-4314-CC75-AA1A-9AD3BF2DDFC3}"/>
              </a:ext>
            </a:extLst>
          </p:cNvPr>
          <p:cNvSpPr txBox="1"/>
          <p:nvPr/>
        </p:nvSpPr>
        <p:spPr>
          <a:xfrm>
            <a:off x="278840" y="609868"/>
            <a:ext cx="3515496" cy="2308324"/>
          </a:xfrm>
          <a:prstGeom prst="rect">
            <a:avLst/>
          </a:prstGeom>
          <a:noFill/>
        </p:spPr>
        <p:txBody>
          <a:bodyPr wrap="square">
            <a:spAutoFit/>
          </a:bodyPr>
          <a:lstStyle/>
          <a:p>
            <a:r>
              <a:rPr lang="ka-GE" dirty="0">
                <a:latin typeface="BPG ExtraSquare Mtavruli" panose="02060504020202060204" pitchFamily="18" charset="0"/>
              </a:rPr>
              <a:t>უმაღლესი განათლების მხარდაჭერის პროგრამის ფარგლებში დაფინანსდა აკადემიკოს ვახტანგ შამილაძის სახელობის სტუდენტთა პირველი და მეორე სემესტრი, 153 სტუდენტი 76 500 ლარი. </a:t>
            </a:r>
          </a:p>
        </p:txBody>
      </p:sp>
      <p:sp>
        <p:nvSpPr>
          <p:cNvPr id="8" name="TextBox 7">
            <a:extLst>
              <a:ext uri="{FF2B5EF4-FFF2-40B4-BE49-F238E27FC236}">
                <a16:creationId xmlns:a16="http://schemas.microsoft.com/office/drawing/2014/main" id="{F43F7ABA-5927-2BBB-FA8A-926818996598}"/>
              </a:ext>
            </a:extLst>
          </p:cNvPr>
          <p:cNvSpPr txBox="1"/>
          <p:nvPr/>
        </p:nvSpPr>
        <p:spPr>
          <a:xfrm>
            <a:off x="4048893" y="609868"/>
            <a:ext cx="3596847" cy="2308324"/>
          </a:xfrm>
          <a:prstGeom prst="rect">
            <a:avLst/>
          </a:prstGeom>
          <a:noFill/>
        </p:spPr>
        <p:txBody>
          <a:bodyPr wrap="square">
            <a:spAutoFit/>
          </a:bodyPr>
          <a:lstStyle/>
          <a:p>
            <a:r>
              <a:rPr lang="ka-GE" dirty="0">
                <a:latin typeface="BPG ExtraSquare Mtavruli" panose="02060504020202060204" pitchFamily="18" charset="0"/>
              </a:rPr>
              <a:t>დამამთავრებელი კლასის მოსწავლეებისათვის პროფესორ ალექსანდრე </a:t>
            </a:r>
            <a:r>
              <a:rPr lang="ka-GE" dirty="0" err="1">
                <a:latin typeface="BPG ExtraSquare Mtavruli" panose="02060504020202060204" pitchFamily="18" charset="0"/>
              </a:rPr>
              <a:t>მსხალაძის</a:t>
            </a:r>
            <a:r>
              <a:rPr lang="ka-GE" dirty="0">
                <a:latin typeface="BPG ExtraSquare Mtavruli" panose="02060504020202060204" pitchFamily="18" charset="0"/>
              </a:rPr>
              <a:t> პროგრამის ფარგლებში 43 წარჩინებული მოსწავლე დაფინანსდა 12.900 ლარით.</a:t>
            </a:r>
          </a:p>
        </p:txBody>
      </p:sp>
      <p:sp>
        <p:nvSpPr>
          <p:cNvPr id="10" name="TextBox 9">
            <a:extLst>
              <a:ext uri="{FF2B5EF4-FFF2-40B4-BE49-F238E27FC236}">
                <a16:creationId xmlns:a16="http://schemas.microsoft.com/office/drawing/2014/main" id="{BF5AEDB0-8D93-943F-61DD-8E0F9C0571F5}"/>
              </a:ext>
            </a:extLst>
          </p:cNvPr>
          <p:cNvSpPr txBox="1"/>
          <p:nvPr/>
        </p:nvSpPr>
        <p:spPr>
          <a:xfrm>
            <a:off x="7768718" y="609868"/>
            <a:ext cx="4345461" cy="2031325"/>
          </a:xfrm>
          <a:prstGeom prst="rect">
            <a:avLst/>
          </a:prstGeom>
          <a:noFill/>
        </p:spPr>
        <p:txBody>
          <a:bodyPr wrap="square">
            <a:spAutoFit/>
          </a:bodyPr>
          <a:lstStyle/>
          <a:p>
            <a:r>
              <a:rPr lang="ka-GE" dirty="0">
                <a:latin typeface="BPG ExtraSquare Mtavruli" panose="02060504020202060204" pitchFamily="18" charset="0"/>
              </a:rPr>
              <a:t>დაფინანსდა საჯარო სკოლებს შორის ლიტერატურული, თეატრალური, მხატვრული, სიმღერის კონკურსები. გაიმართა </a:t>
            </a:r>
            <a:r>
              <a:rPr lang="ka-GE" dirty="0" err="1">
                <a:latin typeface="BPG ExtraSquare Mtavruli" panose="02060504020202060204" pitchFamily="18" charset="0"/>
              </a:rPr>
              <a:t>ინტელექტურალური</a:t>
            </a:r>
            <a:r>
              <a:rPr lang="ka-GE" dirty="0">
                <a:latin typeface="BPG ExtraSquare Mtavruli" panose="02060504020202060204" pitchFamily="18" charset="0"/>
              </a:rPr>
              <a:t> კონკურსი ,,ეტალონი“, რომელშიც 1500- მდე ახალგაზრდა მონაწილეობდა. </a:t>
            </a:r>
          </a:p>
        </p:txBody>
      </p:sp>
      <p:pic>
        <p:nvPicPr>
          <p:cNvPr id="5" name="Picture 4" descr="A group of trophies on a table">
            <a:extLst>
              <a:ext uri="{FF2B5EF4-FFF2-40B4-BE49-F238E27FC236}">
                <a16:creationId xmlns:a16="http://schemas.microsoft.com/office/drawing/2014/main" id="{D3D99A8C-945A-E0A0-9FA9-F804B7600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15" y="3097050"/>
            <a:ext cx="5067300" cy="3329940"/>
          </a:xfrm>
          <a:prstGeom prst="rect">
            <a:avLst/>
          </a:prstGeom>
        </p:spPr>
      </p:pic>
      <p:pic>
        <p:nvPicPr>
          <p:cNvPr id="12" name="Picture 11" descr="A group of people in a classroom">
            <a:extLst>
              <a:ext uri="{FF2B5EF4-FFF2-40B4-BE49-F238E27FC236}">
                <a16:creationId xmlns:a16="http://schemas.microsoft.com/office/drawing/2014/main" id="{042E84FF-42D1-F918-8F46-5DE8FF7728E4}"/>
              </a:ext>
            </a:extLst>
          </p:cNvPr>
          <p:cNvPicPr>
            <a:picLocks noChangeAspect="1"/>
          </p:cNvPicPr>
          <p:nvPr/>
        </p:nvPicPr>
        <p:blipFill>
          <a:blip r:embed="rId3">
            <a:extLst>
              <a:ext uri="{28A0092B-C50C-407E-A947-70E740481C1C}">
                <a14:useLocalDpi xmlns:a14="http://schemas.microsoft.com/office/drawing/2010/main" val="0"/>
              </a:ext>
            </a:extLst>
          </a:blip>
          <a:srcRect t="26923" r="17667"/>
          <a:stretch/>
        </p:blipFill>
        <p:spPr>
          <a:xfrm>
            <a:off x="6421987" y="3097050"/>
            <a:ext cx="5067300" cy="3329940"/>
          </a:xfrm>
          <a:prstGeom prst="rect">
            <a:avLst/>
          </a:prstGeom>
        </p:spPr>
      </p:pic>
      <p:sp>
        <p:nvSpPr>
          <p:cNvPr id="2" name="TextBox 1">
            <a:extLst>
              <a:ext uri="{FF2B5EF4-FFF2-40B4-BE49-F238E27FC236}">
                <a16:creationId xmlns:a16="http://schemas.microsoft.com/office/drawing/2014/main" id="{C06871FA-40E5-ED31-B84A-83BCBE2F0931}"/>
              </a:ext>
            </a:extLst>
          </p:cNvPr>
          <p:cNvSpPr txBox="1"/>
          <p:nvPr/>
        </p:nvSpPr>
        <p:spPr>
          <a:xfrm>
            <a:off x="4062059" y="120329"/>
            <a:ext cx="4076371" cy="400110"/>
          </a:xfrm>
          <a:prstGeom prst="rect">
            <a:avLst/>
          </a:prstGeom>
          <a:noFill/>
        </p:spPr>
        <p:txBody>
          <a:bodyPr wrap="square">
            <a:spAutoFit/>
          </a:bodyPr>
          <a:lstStyle/>
          <a:p>
            <a:r>
              <a:rPr lang="ka-GE" sz="2000" b="1" dirty="0">
                <a:solidFill>
                  <a:schemeClr val="tx1">
                    <a:lumMod val="85000"/>
                    <a:lumOff val="15000"/>
                  </a:schemeClr>
                </a:solidFill>
                <a:latin typeface="BPG ExtraSquare Mtavruli" panose="02060504020202060204" pitchFamily="18" charset="0"/>
              </a:rPr>
              <a:t>განათლება და კულტურა</a:t>
            </a:r>
          </a:p>
        </p:txBody>
      </p:sp>
    </p:spTree>
    <p:extLst>
      <p:ext uri="{BB962C8B-B14F-4D97-AF65-F5344CB8AC3E}">
        <p14:creationId xmlns:p14="http://schemas.microsoft.com/office/powerpoint/2010/main" val="163574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FB32-7CB8-297B-45BD-F68F58373C7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61CADA-826F-FECE-9950-0D37CE376A8C}"/>
              </a:ext>
            </a:extLst>
          </p:cNvPr>
          <p:cNvSpPr txBox="1"/>
          <p:nvPr/>
        </p:nvSpPr>
        <p:spPr>
          <a:xfrm>
            <a:off x="1253312" y="425311"/>
            <a:ext cx="1849812" cy="369332"/>
          </a:xfrm>
          <a:prstGeom prst="rect">
            <a:avLst/>
          </a:prstGeom>
          <a:noFill/>
        </p:spPr>
        <p:txBody>
          <a:bodyPr wrap="square">
            <a:spAutoFit/>
          </a:bodyPr>
          <a:lstStyle/>
          <a:p>
            <a:r>
              <a:rPr lang="ka-GE" dirty="0">
                <a:latin typeface="BPG ExtraSquare Mtavruli" panose="02060504020202060204" pitchFamily="18" charset="0"/>
              </a:rPr>
              <a:t>„</a:t>
            </a:r>
            <a:r>
              <a:rPr lang="ka-GE" dirty="0" err="1">
                <a:latin typeface="BPG ExtraSquare Mtavruli" panose="02060504020202060204" pitchFamily="18" charset="0"/>
              </a:rPr>
              <a:t>მაჭახლობა</a:t>
            </a:r>
            <a:r>
              <a:rPr lang="ka-GE" dirty="0">
                <a:latin typeface="BPG ExtraSquare Mtavruli" panose="02060504020202060204" pitchFamily="18" charset="0"/>
              </a:rPr>
              <a:t>“</a:t>
            </a:r>
          </a:p>
        </p:txBody>
      </p:sp>
      <p:sp>
        <p:nvSpPr>
          <p:cNvPr id="8" name="TextBox 7">
            <a:extLst>
              <a:ext uri="{FF2B5EF4-FFF2-40B4-BE49-F238E27FC236}">
                <a16:creationId xmlns:a16="http://schemas.microsoft.com/office/drawing/2014/main" id="{AAB76813-3F19-D101-F7C0-B502746FBFD2}"/>
              </a:ext>
            </a:extLst>
          </p:cNvPr>
          <p:cNvSpPr txBox="1"/>
          <p:nvPr/>
        </p:nvSpPr>
        <p:spPr>
          <a:xfrm>
            <a:off x="4297576" y="192941"/>
            <a:ext cx="3596847" cy="400110"/>
          </a:xfrm>
          <a:prstGeom prst="rect">
            <a:avLst/>
          </a:prstGeom>
          <a:noFill/>
        </p:spPr>
        <p:txBody>
          <a:bodyPr wrap="square">
            <a:spAutoFit/>
          </a:bodyPr>
          <a:lstStyle/>
          <a:p>
            <a:r>
              <a:rPr lang="ka-GE" sz="2000" b="0" i="0" u="none" strike="noStrike" baseline="0" dirty="0">
                <a:solidFill>
                  <a:schemeClr val="tx1">
                    <a:lumMod val="85000"/>
                    <a:lumOff val="15000"/>
                  </a:schemeClr>
                </a:solidFill>
                <a:latin typeface="BPG ExtraSquare Mtavruli" panose="02060504020202060204" pitchFamily="18" charset="0"/>
              </a:rPr>
              <a:t>“ხელვაჩაურის დღეები"</a:t>
            </a:r>
            <a:endParaRPr lang="ka-GE" sz="2000" dirty="0">
              <a:solidFill>
                <a:schemeClr val="tx1">
                  <a:lumMod val="85000"/>
                  <a:lumOff val="15000"/>
                </a:schemeClr>
              </a:solidFill>
              <a:latin typeface="BPG ExtraSquare Mtavruli" panose="02060504020202060204" pitchFamily="18" charset="0"/>
            </a:endParaRPr>
          </a:p>
        </p:txBody>
      </p:sp>
      <p:pic>
        <p:nvPicPr>
          <p:cNvPr id="3" name="Picture 2" descr="A group of people in clothing&#10;&#10;Description automatically generated">
            <a:extLst>
              <a:ext uri="{FF2B5EF4-FFF2-40B4-BE49-F238E27FC236}">
                <a16:creationId xmlns:a16="http://schemas.microsoft.com/office/drawing/2014/main" id="{53244A8A-5B9D-D5B1-4929-8D7E8DD95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064" y="2929991"/>
            <a:ext cx="5003658" cy="3334958"/>
          </a:xfrm>
          <a:prstGeom prst="rect">
            <a:avLst/>
          </a:prstGeom>
        </p:spPr>
      </p:pic>
      <p:sp>
        <p:nvSpPr>
          <p:cNvPr id="9" name="TextBox 8">
            <a:extLst>
              <a:ext uri="{FF2B5EF4-FFF2-40B4-BE49-F238E27FC236}">
                <a16:creationId xmlns:a16="http://schemas.microsoft.com/office/drawing/2014/main" id="{6C799C1B-8DF2-5B85-C6CD-8115BF2F314B}"/>
              </a:ext>
            </a:extLst>
          </p:cNvPr>
          <p:cNvSpPr txBox="1"/>
          <p:nvPr/>
        </p:nvSpPr>
        <p:spPr>
          <a:xfrm>
            <a:off x="8591987" y="412115"/>
            <a:ext cx="1570954" cy="369332"/>
          </a:xfrm>
          <a:prstGeom prst="rect">
            <a:avLst/>
          </a:prstGeom>
          <a:noFill/>
        </p:spPr>
        <p:txBody>
          <a:bodyPr wrap="square">
            <a:spAutoFit/>
          </a:bodyPr>
          <a:lstStyle/>
          <a:p>
            <a:r>
              <a:rPr lang="ka-GE" dirty="0">
                <a:latin typeface="BPG ExtraSquare Mtavruli" panose="02060504020202060204" pitchFamily="18" charset="0"/>
              </a:rPr>
              <a:t>„</a:t>
            </a:r>
            <a:r>
              <a:rPr lang="ka-GE" dirty="0" err="1">
                <a:latin typeface="BPG ExtraSquare Mtavruli" panose="02060504020202060204" pitchFamily="18" charset="0"/>
              </a:rPr>
              <a:t>კოლხობა</a:t>
            </a:r>
            <a:r>
              <a:rPr lang="ka-GE" dirty="0">
                <a:latin typeface="BPG ExtraSquare Mtavruli" panose="02060504020202060204" pitchFamily="18" charset="0"/>
              </a:rPr>
              <a:t>“</a:t>
            </a:r>
          </a:p>
        </p:txBody>
      </p:sp>
      <p:pic>
        <p:nvPicPr>
          <p:cNvPr id="13" name="Picture 12" descr="A group of people standing in a field&#10;&#10;Description automatically generated">
            <a:extLst>
              <a:ext uri="{FF2B5EF4-FFF2-40B4-BE49-F238E27FC236}">
                <a16:creationId xmlns:a16="http://schemas.microsoft.com/office/drawing/2014/main" id="{1F4BC712-816C-522F-FF7C-A544640E6B9A}"/>
              </a:ext>
            </a:extLst>
          </p:cNvPr>
          <p:cNvPicPr>
            <a:picLocks noChangeAspect="1"/>
          </p:cNvPicPr>
          <p:nvPr/>
        </p:nvPicPr>
        <p:blipFill>
          <a:blip r:embed="rId3">
            <a:extLst>
              <a:ext uri="{28A0092B-C50C-407E-A947-70E740481C1C}">
                <a14:useLocalDpi xmlns:a14="http://schemas.microsoft.com/office/drawing/2010/main" val="0"/>
              </a:ext>
            </a:extLst>
          </a:blip>
          <a:srcRect t="3107" b="63251"/>
          <a:stretch/>
        </p:blipFill>
        <p:spPr>
          <a:xfrm>
            <a:off x="2023354" y="996235"/>
            <a:ext cx="7354110" cy="1692613"/>
          </a:xfrm>
          <a:prstGeom prst="rect">
            <a:avLst/>
          </a:prstGeom>
        </p:spPr>
      </p:pic>
      <p:pic>
        <p:nvPicPr>
          <p:cNvPr id="15" name="Picture 14" descr="A group of men performing on stage">
            <a:extLst>
              <a:ext uri="{FF2B5EF4-FFF2-40B4-BE49-F238E27FC236}">
                <a16:creationId xmlns:a16="http://schemas.microsoft.com/office/drawing/2014/main" id="{63D3AD36-9B4C-231B-785C-E4C1FFA1BAC9}"/>
              </a:ext>
            </a:extLst>
          </p:cNvPr>
          <p:cNvPicPr>
            <a:picLocks noChangeAspect="1"/>
          </p:cNvPicPr>
          <p:nvPr/>
        </p:nvPicPr>
        <p:blipFill>
          <a:blip r:embed="rId4">
            <a:extLst>
              <a:ext uri="{28A0092B-C50C-407E-A947-70E740481C1C}">
                <a14:useLocalDpi xmlns:a14="http://schemas.microsoft.com/office/drawing/2010/main" val="0"/>
              </a:ext>
            </a:extLst>
          </a:blip>
          <a:srcRect l="8458" t="20036"/>
          <a:stretch/>
        </p:blipFill>
        <p:spPr>
          <a:xfrm>
            <a:off x="966279" y="2929991"/>
            <a:ext cx="5003659" cy="3334958"/>
          </a:xfrm>
          <a:prstGeom prst="rect">
            <a:avLst/>
          </a:prstGeom>
        </p:spPr>
      </p:pic>
    </p:spTree>
    <p:extLst>
      <p:ext uri="{BB962C8B-B14F-4D97-AF65-F5344CB8AC3E}">
        <p14:creationId xmlns:p14="http://schemas.microsoft.com/office/powerpoint/2010/main" val="17017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3360-60A7-6970-F4A5-B3690CF72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71927-7711-7514-6B39-90DC764CC360}"/>
              </a:ext>
            </a:extLst>
          </p:cNvPr>
          <p:cNvSpPr>
            <a:spLocks noGrp="1"/>
          </p:cNvSpPr>
          <p:nvPr>
            <p:ph type="ctrTitle"/>
          </p:nvPr>
        </p:nvSpPr>
        <p:spPr>
          <a:xfrm>
            <a:off x="233082" y="3366245"/>
            <a:ext cx="11725836" cy="789176"/>
          </a:xfrm>
        </p:spPr>
        <p:txBody>
          <a:bodyPr>
            <a:normAutofit fontScale="90000"/>
          </a:bodyPr>
          <a:lstStyle/>
          <a:p>
            <a:pPr algn="ctr"/>
            <a:r>
              <a:rPr lang="ka-GE" sz="4400" dirty="0">
                <a:solidFill>
                  <a:schemeClr val="tx1"/>
                </a:solidFill>
                <a:latin typeface="BPG ExtraSquare Mtavruli" panose="02060504020202060204" pitchFamily="18" charset="0"/>
              </a:rPr>
              <a:t>მ ა დ ლ ო ბ ა</a:t>
            </a:r>
            <a:br>
              <a:rPr lang="ka-GE" sz="4400" dirty="0">
                <a:solidFill>
                  <a:schemeClr val="tx1"/>
                </a:solidFill>
                <a:latin typeface="BPG ExtraSquare Mtavruli" panose="02060504020202060204" pitchFamily="18" charset="0"/>
              </a:rPr>
            </a:br>
            <a:r>
              <a:rPr lang="ka-GE" sz="4400" dirty="0">
                <a:solidFill>
                  <a:schemeClr val="tx1"/>
                </a:solidFill>
                <a:latin typeface="BPG ExtraSquare Mtavruli" panose="02060504020202060204" pitchFamily="18" charset="0"/>
              </a:rPr>
              <a:t>ყ უ რ ა დ ღ ე ბ ი ს თ ვ ი ს !</a:t>
            </a:r>
            <a:endParaRPr lang="en-GB" sz="4400" dirty="0">
              <a:solidFill>
                <a:schemeClr val="tx1"/>
              </a:solidFill>
              <a:latin typeface="BPG ExtraSquare Mtavruli" panose="02060504020202060204" pitchFamily="18" charset="0"/>
            </a:endParaRPr>
          </a:p>
        </p:txBody>
      </p:sp>
      <p:pic>
        <p:nvPicPr>
          <p:cNvPr id="5" name="Picture 4">
            <a:extLst>
              <a:ext uri="{FF2B5EF4-FFF2-40B4-BE49-F238E27FC236}">
                <a16:creationId xmlns:a16="http://schemas.microsoft.com/office/drawing/2014/main" id="{BF2B2521-B984-603F-F99F-FBDE43195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832" y="215152"/>
            <a:ext cx="1926336" cy="2206752"/>
          </a:xfrm>
          <a:prstGeom prst="rect">
            <a:avLst/>
          </a:prstGeom>
        </p:spPr>
      </p:pic>
      <p:sp>
        <p:nvSpPr>
          <p:cNvPr id="4" name="Title 1">
            <a:extLst>
              <a:ext uri="{FF2B5EF4-FFF2-40B4-BE49-F238E27FC236}">
                <a16:creationId xmlns:a16="http://schemas.microsoft.com/office/drawing/2014/main" id="{50592BAA-8780-A3F8-748F-B475F15C4AE9}"/>
              </a:ext>
            </a:extLst>
          </p:cNvPr>
          <p:cNvSpPr txBox="1">
            <a:spLocks/>
          </p:cNvSpPr>
          <p:nvPr/>
        </p:nvSpPr>
        <p:spPr>
          <a:xfrm>
            <a:off x="233082" y="4920326"/>
            <a:ext cx="11725836" cy="789176"/>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2500" dirty="0">
              <a:solidFill>
                <a:schemeClr val="tx1"/>
              </a:solidFill>
              <a:latin typeface="BPG ExtraSquare Mtavruli" panose="02060504020202060204" pitchFamily="18" charset="0"/>
            </a:endParaRPr>
          </a:p>
        </p:txBody>
      </p:sp>
      <p:sp>
        <p:nvSpPr>
          <p:cNvPr id="6" name="Title 1">
            <a:extLst>
              <a:ext uri="{FF2B5EF4-FFF2-40B4-BE49-F238E27FC236}">
                <a16:creationId xmlns:a16="http://schemas.microsoft.com/office/drawing/2014/main" id="{71B63DB0-161E-BFC0-EC40-A6E69BB78E27}"/>
              </a:ext>
            </a:extLst>
          </p:cNvPr>
          <p:cNvSpPr txBox="1">
            <a:spLocks/>
          </p:cNvSpPr>
          <p:nvPr/>
        </p:nvSpPr>
        <p:spPr>
          <a:xfrm>
            <a:off x="233082" y="5592679"/>
            <a:ext cx="11725836" cy="789176"/>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000" dirty="0">
              <a:solidFill>
                <a:schemeClr val="tx1"/>
              </a:solidFill>
              <a:latin typeface="BPG ExtraSquare Mtavruli" panose="02060504020202060204" pitchFamily="18" charset="0"/>
            </a:endParaRPr>
          </a:p>
        </p:txBody>
      </p:sp>
    </p:spTree>
    <p:extLst>
      <p:ext uri="{BB962C8B-B14F-4D97-AF65-F5344CB8AC3E}">
        <p14:creationId xmlns:p14="http://schemas.microsoft.com/office/powerpoint/2010/main" val="4050701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9C38D8-32F1-4BC0-BAE5-E9B95838007A}"/>
              </a:ext>
            </a:extLst>
          </p:cNvPr>
          <p:cNvGraphicFramePr/>
          <p:nvPr>
            <p:extLst>
              <p:ext uri="{D42A27DB-BD31-4B8C-83A1-F6EECF244321}">
                <p14:modId xmlns:p14="http://schemas.microsoft.com/office/powerpoint/2010/main" val="2765248892"/>
              </p:ext>
            </p:extLst>
          </p:nvPr>
        </p:nvGraphicFramePr>
        <p:xfrm>
          <a:off x="603620" y="1558879"/>
          <a:ext cx="5265272" cy="4321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44AF89CC-0C8A-4198-B148-60311F9B64A8}"/>
              </a:ext>
            </a:extLst>
          </p:cNvPr>
          <p:cNvGraphicFramePr/>
          <p:nvPr>
            <p:extLst>
              <p:ext uri="{D42A27DB-BD31-4B8C-83A1-F6EECF244321}">
                <p14:modId xmlns:p14="http://schemas.microsoft.com/office/powerpoint/2010/main" val="3237879835"/>
              </p:ext>
            </p:extLst>
          </p:nvPr>
        </p:nvGraphicFramePr>
        <p:xfrm>
          <a:off x="6323110" y="1558879"/>
          <a:ext cx="5136776" cy="4321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a:extLst>
              <a:ext uri="{FF2B5EF4-FFF2-40B4-BE49-F238E27FC236}">
                <a16:creationId xmlns:a16="http://schemas.microsoft.com/office/drawing/2014/main" id="{B9C58A8D-CD96-48DC-815D-BF6F8F989992}"/>
              </a:ext>
            </a:extLst>
          </p:cNvPr>
          <p:cNvGraphicFramePr/>
          <p:nvPr>
            <p:extLst>
              <p:ext uri="{D42A27DB-BD31-4B8C-83A1-F6EECF244321}">
                <p14:modId xmlns:p14="http://schemas.microsoft.com/office/powerpoint/2010/main" val="612303540"/>
              </p:ext>
            </p:extLst>
          </p:nvPr>
        </p:nvGraphicFramePr>
        <p:xfrm>
          <a:off x="603620" y="322729"/>
          <a:ext cx="10856266" cy="8695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93383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8747-AC67-EB40-33A2-7E715989B759}"/>
              </a:ext>
            </a:extLst>
          </p:cNvPr>
          <p:cNvSpPr>
            <a:spLocks noGrp="1"/>
          </p:cNvSpPr>
          <p:nvPr>
            <p:ph type="title"/>
          </p:nvPr>
        </p:nvSpPr>
        <p:spPr>
          <a:xfrm>
            <a:off x="0" y="125730"/>
            <a:ext cx="12192000" cy="538480"/>
          </a:xfrm>
        </p:spPr>
        <p:txBody>
          <a:bodyPr>
            <a:normAutofit/>
          </a:bodyPr>
          <a:lstStyle/>
          <a:p>
            <a:pPr algn="ctr"/>
            <a:r>
              <a:rPr lang="ka-GE" sz="2400" i="0" dirty="0">
                <a:solidFill>
                  <a:schemeClr val="tx1">
                    <a:lumMod val="85000"/>
                    <a:lumOff val="15000"/>
                  </a:schemeClr>
                </a:solidFill>
                <a:effectLst/>
                <a:latin typeface="BPG ExtraSquare Mtavruli" panose="02060504020202060204" pitchFamily="18" charset="0"/>
              </a:rPr>
              <a:t>მუნიციპალური ორგანიზაციების 2024 წლის ბიუჯეტის პარამეტრები</a:t>
            </a:r>
            <a:endParaRPr lang="ru-RU" sz="2400" dirty="0">
              <a:solidFill>
                <a:schemeClr val="tx1">
                  <a:lumMod val="85000"/>
                  <a:lumOff val="15000"/>
                </a:schemeClr>
              </a:solidFill>
            </a:endParaRPr>
          </a:p>
        </p:txBody>
      </p:sp>
      <p:graphicFrame>
        <p:nvGraphicFramePr>
          <p:cNvPr id="4" name="Chart 3">
            <a:extLst>
              <a:ext uri="{FF2B5EF4-FFF2-40B4-BE49-F238E27FC236}">
                <a16:creationId xmlns:a16="http://schemas.microsoft.com/office/drawing/2014/main" id="{7A59FC20-53A0-7F8F-F361-1393B11ACFF8}"/>
              </a:ext>
            </a:extLst>
          </p:cNvPr>
          <p:cNvGraphicFramePr>
            <a:graphicFrameLocks/>
          </p:cNvGraphicFramePr>
          <p:nvPr>
            <p:extLst>
              <p:ext uri="{D42A27DB-BD31-4B8C-83A1-F6EECF244321}">
                <p14:modId xmlns:p14="http://schemas.microsoft.com/office/powerpoint/2010/main" val="3836869081"/>
              </p:ext>
            </p:extLst>
          </p:nvPr>
        </p:nvGraphicFramePr>
        <p:xfrm>
          <a:off x="0" y="664210"/>
          <a:ext cx="12192000" cy="61937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922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1093694" y="201993"/>
            <a:ext cx="9760647" cy="2124935"/>
          </a:xfrm>
        </p:spPr>
        <p:txBody>
          <a:bodyPr>
            <a:noAutofit/>
          </a:bodyPr>
          <a:lstStyle/>
          <a:p>
            <a:pPr marL="0" indent="0" algn="ctr">
              <a:buNone/>
            </a:pPr>
            <a:r>
              <a:rPr lang="ka-GE" dirty="0">
                <a:latin typeface="BPG ExtraSquare Mtavruli" panose="02060504020202060204" pitchFamily="18" charset="0"/>
              </a:rPr>
              <a:t>სოციალური სახლის მშენებლობა სოფელ კაპრეშუმში</a:t>
            </a:r>
          </a:p>
          <a:p>
            <a:pPr marL="0" indent="0" algn="ctr">
              <a:buNone/>
            </a:pPr>
            <a:r>
              <a:rPr lang="ka-GE" dirty="0">
                <a:latin typeface="BPG ExtraSquare Mtavruli" panose="02060504020202060204" pitchFamily="18" charset="0"/>
              </a:rPr>
              <a:t>სოფელ კაპრეშუმში, მიმდინარეობს 9 სართულიანი, 90 ბინიანი სოციალური სახლის მშენებლობა. მშენებლობისთვის 2023 წელს ბიუჯეტიდან გაიხარჯა 1 312 034 ლარი</a:t>
            </a:r>
            <a:r>
              <a:rPr lang="en-GB" dirty="0">
                <a:latin typeface="BPG ExtraSquare Mtavruli" panose="02060504020202060204" pitchFamily="18" charset="0"/>
              </a:rPr>
              <a:t>. </a:t>
            </a:r>
            <a:r>
              <a:rPr lang="ka-GE" dirty="0">
                <a:latin typeface="BPG ExtraSquare Mtavruli" panose="02060504020202060204" pitchFamily="18" charset="0"/>
              </a:rPr>
              <a:t>2024 წელს ბიუჯეტიდან გაიხარჯა 7 763 668 ლარი. პროექტის საერთო ღირებულება 11 130 046 ლარი. მშენებლობის დასრულების ვადა 2025 წელი.</a:t>
            </a:r>
          </a:p>
        </p:txBody>
      </p:sp>
      <p:pic>
        <p:nvPicPr>
          <p:cNvPr id="6" name="Picture 5">
            <a:extLst>
              <a:ext uri="{FF2B5EF4-FFF2-40B4-BE49-F238E27FC236}">
                <a16:creationId xmlns:a16="http://schemas.microsoft.com/office/drawing/2014/main" id="{FB3D5D40-CC5C-4680-8CF4-3F570A7FD29E}"/>
              </a:ext>
            </a:extLst>
          </p:cNvPr>
          <p:cNvPicPr>
            <a:picLocks noChangeAspect="1"/>
          </p:cNvPicPr>
          <p:nvPr/>
        </p:nvPicPr>
        <p:blipFill rotWithShape="1">
          <a:blip r:embed="rId2">
            <a:extLst>
              <a:ext uri="{28A0092B-C50C-407E-A947-70E740481C1C}">
                <a14:useLocalDpi xmlns:a14="http://schemas.microsoft.com/office/drawing/2010/main" val="0"/>
              </a:ext>
            </a:extLst>
          </a:blip>
          <a:srcRect l="9061" r="10789"/>
          <a:stretch/>
        </p:blipFill>
        <p:spPr>
          <a:xfrm>
            <a:off x="1093694" y="2132037"/>
            <a:ext cx="6547795" cy="4342738"/>
          </a:xfrm>
          <a:prstGeom prst="rect">
            <a:avLst/>
          </a:prstGeom>
        </p:spPr>
      </p:pic>
      <p:pic>
        <p:nvPicPr>
          <p:cNvPr id="4" name="Picture 3">
            <a:extLst>
              <a:ext uri="{FF2B5EF4-FFF2-40B4-BE49-F238E27FC236}">
                <a16:creationId xmlns:a16="http://schemas.microsoft.com/office/drawing/2014/main" id="{ACD5B4EF-9037-4C5C-AC9F-C8F5EFE63906}"/>
              </a:ext>
            </a:extLst>
          </p:cNvPr>
          <p:cNvPicPr>
            <a:picLocks noChangeAspect="1"/>
          </p:cNvPicPr>
          <p:nvPr/>
        </p:nvPicPr>
        <p:blipFill rotWithShape="1">
          <a:blip r:embed="rId3">
            <a:extLst>
              <a:ext uri="{28A0092B-C50C-407E-A947-70E740481C1C}">
                <a14:useLocalDpi xmlns:a14="http://schemas.microsoft.com/office/drawing/2010/main" val="0"/>
              </a:ext>
            </a:extLst>
          </a:blip>
          <a:srcRect t="5118"/>
          <a:stretch/>
        </p:blipFill>
        <p:spPr>
          <a:xfrm>
            <a:off x="7641491" y="2132038"/>
            <a:ext cx="3212850" cy="2074465"/>
          </a:xfrm>
          <a:prstGeom prst="rect">
            <a:avLst/>
          </a:prstGeom>
        </p:spPr>
      </p:pic>
      <p:pic>
        <p:nvPicPr>
          <p:cNvPr id="9" name="Picture 8">
            <a:extLst>
              <a:ext uri="{FF2B5EF4-FFF2-40B4-BE49-F238E27FC236}">
                <a16:creationId xmlns:a16="http://schemas.microsoft.com/office/drawing/2014/main" id="{61B3C8A8-CEA9-4E32-8D66-397B60B74DC5}"/>
              </a:ext>
            </a:extLst>
          </p:cNvPr>
          <p:cNvPicPr>
            <a:picLocks noChangeAspect="1"/>
          </p:cNvPicPr>
          <p:nvPr/>
        </p:nvPicPr>
        <p:blipFill rotWithShape="1">
          <a:blip r:embed="rId4">
            <a:extLst>
              <a:ext uri="{28A0092B-C50C-407E-A947-70E740481C1C}">
                <a14:useLocalDpi xmlns:a14="http://schemas.microsoft.com/office/drawing/2010/main" val="0"/>
              </a:ext>
            </a:extLst>
          </a:blip>
          <a:srcRect b="6123"/>
          <a:stretch/>
        </p:blipFill>
        <p:spPr>
          <a:xfrm>
            <a:off x="7641492" y="4206503"/>
            <a:ext cx="3212849" cy="2268272"/>
          </a:xfrm>
          <a:prstGeom prst="rect">
            <a:avLst/>
          </a:prstGeom>
        </p:spPr>
      </p:pic>
    </p:spTree>
    <p:extLst>
      <p:ext uri="{BB962C8B-B14F-4D97-AF65-F5344CB8AC3E}">
        <p14:creationId xmlns:p14="http://schemas.microsoft.com/office/powerpoint/2010/main" val="54616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1012494" y="383225"/>
            <a:ext cx="10094775" cy="1782323"/>
          </a:xfrm>
        </p:spPr>
        <p:txBody>
          <a:bodyPr>
            <a:noAutofit/>
          </a:bodyPr>
          <a:lstStyle/>
          <a:p>
            <a:pPr marL="0" indent="0" algn="ctr">
              <a:buNone/>
            </a:pPr>
            <a:r>
              <a:rPr lang="ka-GE" dirty="0">
                <a:latin typeface="BPG ExtraSquare Mtavruli" panose="02060504020202060204" pitchFamily="18" charset="0"/>
              </a:rPr>
              <a:t>სოციალური სახლის მშენებლობა სოფელ </a:t>
            </a:r>
            <a:r>
              <a:rPr lang="ka-GE" dirty="0" err="1">
                <a:latin typeface="BPG ExtraSquare Mtavruli" panose="02060504020202060204" pitchFamily="18" charset="0"/>
              </a:rPr>
              <a:t>ერგეში</a:t>
            </a:r>
            <a:endParaRPr lang="ka-GE" dirty="0">
              <a:latin typeface="BPG ExtraSquare Mtavruli" panose="02060504020202060204" pitchFamily="18" charset="0"/>
            </a:endParaRPr>
          </a:p>
          <a:p>
            <a:pPr marL="0" indent="0" algn="just">
              <a:buNone/>
            </a:pPr>
            <a:r>
              <a:rPr lang="ka-GE" dirty="0">
                <a:latin typeface="BPG ExtraSquare Mtavruli" panose="02060504020202060204" pitchFamily="18" charset="0"/>
              </a:rPr>
              <a:t>სოფელ ერგეში მიმდინარეობს 121 ბინიანი სოციალური სახლის მშენებლობა. 2024 წელს ბიუჯეტიდან გაიხარჯა 3 691 103 ლარი. პროექტის საერთო ღირებულება 15 346 463 ლარია. მშენებლობის დასრულების ვადა 2026 წელი.</a:t>
            </a:r>
          </a:p>
        </p:txBody>
      </p:sp>
      <p:pic>
        <p:nvPicPr>
          <p:cNvPr id="7" name="Picture 6">
            <a:extLst>
              <a:ext uri="{FF2B5EF4-FFF2-40B4-BE49-F238E27FC236}">
                <a16:creationId xmlns:a16="http://schemas.microsoft.com/office/drawing/2014/main" id="{040BF625-9E8C-4B06-84B0-10DE6B84D90A}"/>
              </a:ext>
            </a:extLst>
          </p:cNvPr>
          <p:cNvPicPr>
            <a:picLocks noChangeAspect="1"/>
          </p:cNvPicPr>
          <p:nvPr/>
        </p:nvPicPr>
        <p:blipFill rotWithShape="1">
          <a:blip r:embed="rId2">
            <a:extLst>
              <a:ext uri="{28A0092B-C50C-407E-A947-70E740481C1C}">
                <a14:useLocalDpi xmlns:a14="http://schemas.microsoft.com/office/drawing/2010/main" val="0"/>
              </a:ext>
            </a:extLst>
          </a:blip>
          <a:srcRect b="19337"/>
          <a:stretch/>
        </p:blipFill>
        <p:spPr>
          <a:xfrm>
            <a:off x="7762230" y="4226606"/>
            <a:ext cx="3345039" cy="2248169"/>
          </a:xfrm>
          <a:prstGeom prst="rect">
            <a:avLst/>
          </a:prstGeom>
        </p:spPr>
      </p:pic>
      <p:pic>
        <p:nvPicPr>
          <p:cNvPr id="8" name="Picture 7">
            <a:extLst>
              <a:ext uri="{FF2B5EF4-FFF2-40B4-BE49-F238E27FC236}">
                <a16:creationId xmlns:a16="http://schemas.microsoft.com/office/drawing/2014/main" id="{5CC965D6-7536-469B-9E33-F574C8A9B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159" y="2165549"/>
            <a:ext cx="3340565" cy="2242928"/>
          </a:xfrm>
          <a:prstGeom prst="rect">
            <a:avLst/>
          </a:prstGeom>
        </p:spPr>
      </p:pic>
      <p:pic>
        <p:nvPicPr>
          <p:cNvPr id="10" name="Picture 9">
            <a:extLst>
              <a:ext uri="{FF2B5EF4-FFF2-40B4-BE49-F238E27FC236}">
                <a16:creationId xmlns:a16="http://schemas.microsoft.com/office/drawing/2014/main" id="{F15C3137-D3D9-40D0-A738-DE6411BB7D32}"/>
              </a:ext>
            </a:extLst>
          </p:cNvPr>
          <p:cNvPicPr>
            <a:picLocks noChangeAspect="1"/>
          </p:cNvPicPr>
          <p:nvPr/>
        </p:nvPicPr>
        <p:blipFill rotWithShape="1">
          <a:blip r:embed="rId4">
            <a:extLst>
              <a:ext uri="{28A0092B-C50C-407E-A947-70E740481C1C}">
                <a14:useLocalDpi xmlns:a14="http://schemas.microsoft.com/office/drawing/2010/main" val="0"/>
              </a:ext>
            </a:extLst>
          </a:blip>
          <a:srcRect t="16561" r="10850" b="25703"/>
          <a:stretch/>
        </p:blipFill>
        <p:spPr>
          <a:xfrm rot="5400000">
            <a:off x="2232749" y="945294"/>
            <a:ext cx="4309226" cy="6749736"/>
          </a:xfrm>
          <a:prstGeom prst="rect">
            <a:avLst/>
          </a:prstGeom>
        </p:spPr>
      </p:pic>
    </p:spTree>
    <p:extLst>
      <p:ext uri="{BB962C8B-B14F-4D97-AF65-F5344CB8AC3E}">
        <p14:creationId xmlns:p14="http://schemas.microsoft.com/office/powerpoint/2010/main" val="384004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1172700" y="145754"/>
            <a:ext cx="9831631" cy="1526528"/>
          </a:xfrm>
        </p:spPr>
        <p:txBody>
          <a:bodyPr>
            <a:noAutofit/>
          </a:bodyPr>
          <a:lstStyle/>
          <a:p>
            <a:pPr marL="0" indent="0" algn="ctr">
              <a:buNone/>
            </a:pPr>
            <a:r>
              <a:rPr lang="ka-GE" dirty="0">
                <a:latin typeface="BPG ExtraSquare Mtavruli" panose="02060504020202060204" pitchFamily="18" charset="0"/>
              </a:rPr>
              <a:t>სოციალური სახლის მშენებლობა სოფელ </a:t>
            </a:r>
            <a:r>
              <a:rPr lang="ka-GE" dirty="0" err="1">
                <a:latin typeface="BPG ExtraSquare Mtavruli" panose="02060504020202060204" pitchFamily="18" charset="0"/>
              </a:rPr>
              <a:t>სალიბაურში</a:t>
            </a:r>
            <a:endParaRPr lang="ka-GE" dirty="0">
              <a:latin typeface="BPG ExtraSquare Mtavruli" panose="02060504020202060204" pitchFamily="18" charset="0"/>
            </a:endParaRPr>
          </a:p>
          <a:p>
            <a:pPr marL="0" indent="0" algn="ctr">
              <a:buNone/>
            </a:pPr>
            <a:r>
              <a:rPr lang="ka-GE" dirty="0">
                <a:latin typeface="BPG ExtraSquare Mtavruli" panose="02060504020202060204" pitchFamily="18" charset="0"/>
              </a:rPr>
              <a:t>სოფელ სალიბაურში მიმდინარეობს </a:t>
            </a:r>
            <a:r>
              <a:rPr lang="en-US" dirty="0">
                <a:latin typeface="BPG ExtraSquare Mtavruli" panose="02060504020202060204" pitchFamily="18" charset="0"/>
              </a:rPr>
              <a:t>114 </a:t>
            </a:r>
            <a:r>
              <a:rPr lang="ka-GE" dirty="0">
                <a:latin typeface="BPG ExtraSquare Mtavruli" panose="02060504020202060204" pitchFamily="18" charset="0"/>
              </a:rPr>
              <a:t>ბინიანი სოციალური სახლის მშენებლობისთვის საპროექტო დოკუმენტაციის მომზადება. </a:t>
            </a:r>
            <a:endParaRPr lang="en-US" dirty="0">
              <a:latin typeface="BPG ExtraSquare Mtavruli" panose="02060504020202060204" pitchFamily="18" charset="0"/>
            </a:endParaRPr>
          </a:p>
          <a:p>
            <a:pPr marL="0" indent="0" algn="ctr">
              <a:buNone/>
            </a:pPr>
            <a:r>
              <a:rPr lang="ka-GE" dirty="0">
                <a:latin typeface="BPG ExtraSquare Mtavruli" panose="02060504020202060204" pitchFamily="18" charset="0"/>
              </a:rPr>
              <a:t>აღნიშნულ პროექტზე მშენებლობისთვის 2025 წლის ბიუჯეტით გათვალისწინებულია 500 000 ლარი.</a:t>
            </a:r>
          </a:p>
        </p:txBody>
      </p:sp>
      <p:pic>
        <p:nvPicPr>
          <p:cNvPr id="14" name="Picture 13">
            <a:extLst>
              <a:ext uri="{FF2B5EF4-FFF2-40B4-BE49-F238E27FC236}">
                <a16:creationId xmlns:a16="http://schemas.microsoft.com/office/drawing/2014/main" id="{950E279E-7970-C62B-A47D-8058A1BAC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400" y="2037031"/>
            <a:ext cx="4529888" cy="4229772"/>
          </a:xfrm>
          <a:prstGeom prst="rect">
            <a:avLst/>
          </a:prstGeom>
        </p:spPr>
      </p:pic>
      <p:pic>
        <p:nvPicPr>
          <p:cNvPr id="16" name="Picture 15">
            <a:extLst>
              <a:ext uri="{FF2B5EF4-FFF2-40B4-BE49-F238E27FC236}">
                <a16:creationId xmlns:a16="http://schemas.microsoft.com/office/drawing/2014/main" id="{880C2132-F4BB-41B2-17AA-884CB8099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625" y="2037031"/>
            <a:ext cx="4474775" cy="4229772"/>
          </a:xfrm>
          <a:prstGeom prst="rect">
            <a:avLst/>
          </a:prstGeom>
        </p:spPr>
      </p:pic>
    </p:spTree>
    <p:extLst>
      <p:ext uri="{BB962C8B-B14F-4D97-AF65-F5344CB8AC3E}">
        <p14:creationId xmlns:p14="http://schemas.microsoft.com/office/powerpoint/2010/main" val="1821885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779930" y="465603"/>
            <a:ext cx="10031505" cy="1725661"/>
          </a:xfrm>
        </p:spPr>
        <p:txBody>
          <a:bodyPr>
            <a:normAutofit/>
          </a:bodyPr>
          <a:lstStyle/>
          <a:p>
            <a:pPr marL="0" indent="0" algn="ctr">
              <a:buNone/>
            </a:pPr>
            <a:r>
              <a:rPr lang="ka-GE" sz="1600" dirty="0">
                <a:latin typeface="BPG ExtraSquare Mtavruli" panose="02060504020202060204" pitchFamily="18" charset="0"/>
                <a:ea typeface="Calibri" panose="020F0502020204030204" pitchFamily="34" charset="0"/>
                <a:cs typeface="Calibri" panose="020F0502020204030204" pitchFamily="34" charset="0"/>
              </a:rPr>
              <a:t>საბავშვო ბაღი სოფელ ახალსოფლის ცენტრში</a:t>
            </a:r>
            <a:endParaRPr lang="ka-GE" sz="1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ka-GE" sz="1600" dirty="0">
                <a:latin typeface="BPG ExtraSquare Mtavruli" panose="02060504020202060204" pitchFamily="18" charset="0"/>
              </a:rPr>
              <a:t>სოფელ ახალსოფელში დასრულდა ახალი საბავშვო ბაღის მშენებლობა, რომელიც გათვლილია 150 აღსაზრდელზე. ორსართულიანი შენობა მოიცავს საკლასო ოთახებს, სამზარეულოებს, საძინებლებს, სააბაზანოებს, ლოგოპედისა და მასწავლებლების ოთახს და სააქტო დარბაზს. პროექტის ფარგლებში ბაღის ეზოში მოეწყო საბავშვო სივრცეებიც. პროექტის სრული ღირებულება შეადგენს - 5 178 548 ლარს.</a:t>
            </a:r>
            <a:endParaRPr lang="en-GB" sz="1600" dirty="0">
              <a:latin typeface="BPG ExtraSquare Mtavruli" panose="02060504020202060204" pitchFamily="18"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EE6483E-0D5D-46F4-8254-F23673C5D222}"/>
              </a:ext>
            </a:extLst>
          </p:cNvPr>
          <p:cNvPicPr>
            <a:picLocks noChangeAspect="1"/>
          </p:cNvPicPr>
          <p:nvPr/>
        </p:nvPicPr>
        <p:blipFill rotWithShape="1">
          <a:blip r:embed="rId2">
            <a:extLst>
              <a:ext uri="{28A0092B-C50C-407E-A947-70E740481C1C}">
                <a14:useLocalDpi xmlns:a14="http://schemas.microsoft.com/office/drawing/2010/main" val="0"/>
              </a:ext>
            </a:extLst>
          </a:blip>
          <a:srcRect b="15798"/>
          <a:stretch/>
        </p:blipFill>
        <p:spPr>
          <a:xfrm>
            <a:off x="7723737" y="2574982"/>
            <a:ext cx="3087698" cy="1949896"/>
          </a:xfrm>
          <a:prstGeom prst="rect">
            <a:avLst/>
          </a:prstGeom>
        </p:spPr>
      </p:pic>
      <p:pic>
        <p:nvPicPr>
          <p:cNvPr id="10" name="Picture 9">
            <a:extLst>
              <a:ext uri="{FF2B5EF4-FFF2-40B4-BE49-F238E27FC236}">
                <a16:creationId xmlns:a16="http://schemas.microsoft.com/office/drawing/2014/main" id="{47ACDAFE-4CD8-4680-8B2B-1963FC66F5AA}"/>
              </a:ext>
            </a:extLst>
          </p:cNvPr>
          <p:cNvPicPr>
            <a:picLocks noChangeAspect="1"/>
          </p:cNvPicPr>
          <p:nvPr/>
        </p:nvPicPr>
        <p:blipFill rotWithShape="1">
          <a:blip r:embed="rId3">
            <a:extLst>
              <a:ext uri="{28A0092B-C50C-407E-A947-70E740481C1C}">
                <a14:useLocalDpi xmlns:a14="http://schemas.microsoft.com/office/drawing/2010/main" val="0"/>
              </a:ext>
            </a:extLst>
          </a:blip>
          <a:srcRect t="37547" r="7647" b="17404"/>
          <a:stretch/>
        </p:blipFill>
        <p:spPr>
          <a:xfrm>
            <a:off x="7723737" y="4524878"/>
            <a:ext cx="3087698" cy="1949897"/>
          </a:xfrm>
          <a:prstGeom prst="rect">
            <a:avLst/>
          </a:prstGeom>
        </p:spPr>
      </p:pic>
      <p:pic>
        <p:nvPicPr>
          <p:cNvPr id="13" name="Picture 12">
            <a:extLst>
              <a:ext uri="{FF2B5EF4-FFF2-40B4-BE49-F238E27FC236}">
                <a16:creationId xmlns:a16="http://schemas.microsoft.com/office/drawing/2014/main" id="{5423225C-7146-4C5F-94B1-8308A037B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930" y="2550685"/>
            <a:ext cx="6943808" cy="3918894"/>
          </a:xfrm>
          <a:prstGeom prst="rect">
            <a:avLst/>
          </a:prstGeom>
        </p:spPr>
      </p:pic>
    </p:spTree>
    <p:extLst>
      <p:ext uri="{BB962C8B-B14F-4D97-AF65-F5344CB8AC3E}">
        <p14:creationId xmlns:p14="http://schemas.microsoft.com/office/powerpoint/2010/main" val="191162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28342">
              <a:schemeClr val="accent1">
                <a:lumMod val="20000"/>
                <a:lumOff val="80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B1F68-563F-4406-8CA5-795B3E74963C}"/>
              </a:ext>
            </a:extLst>
          </p:cNvPr>
          <p:cNvSpPr>
            <a:spLocks noGrp="1"/>
          </p:cNvSpPr>
          <p:nvPr>
            <p:ph idx="1"/>
          </p:nvPr>
        </p:nvSpPr>
        <p:spPr>
          <a:xfrm>
            <a:off x="717757" y="383225"/>
            <a:ext cx="10628351" cy="1751685"/>
          </a:xfrm>
        </p:spPr>
        <p:txBody>
          <a:bodyPr>
            <a:normAutofit/>
          </a:bodyPr>
          <a:lstStyle/>
          <a:p>
            <a:pPr marL="0" indent="0" algn="ctr">
              <a:buNone/>
            </a:pPr>
            <a:r>
              <a:rPr lang="ka-GE" sz="1600" dirty="0">
                <a:latin typeface="BPG ExtraSquare Mtavruli" panose="02060504020202060204" pitchFamily="18" charset="0"/>
                <a:ea typeface="Calibri" panose="020F0502020204030204" pitchFamily="34" charset="0"/>
                <a:cs typeface="Calibri" panose="020F0502020204030204" pitchFamily="34" charset="0"/>
              </a:rPr>
              <a:t>საბავშვო ბაღი სოფელ განთიადში</a:t>
            </a:r>
            <a:endParaRPr lang="ka-GE" sz="1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ka-GE" sz="1600" dirty="0">
                <a:latin typeface="BPG ExtraSquare Mtavruli" panose="02060504020202060204" pitchFamily="18" charset="0"/>
              </a:rPr>
              <a:t>სოფელ განთიადში მიმდინარეობს საბავშვო ბაღის, ადმინისტრაციული შენობისა და სამუსიკო სკოლის მშენებლობა. 2024 წელს ბიუჯეტში გათვალისწინებულია 200 000 ლარი. მშენებლობის დასრულების ვადა 2025 წელი. პროექტის საერთო ღირებულება 3 642 374 ლარი.</a:t>
            </a:r>
          </a:p>
        </p:txBody>
      </p:sp>
      <p:sp>
        <p:nvSpPr>
          <p:cNvPr id="2" name="Rectangle 1">
            <a:extLst>
              <a:ext uri="{FF2B5EF4-FFF2-40B4-BE49-F238E27FC236}">
                <a16:creationId xmlns:a16="http://schemas.microsoft.com/office/drawing/2014/main" id="{A1652BAD-C548-4399-A1DD-CFA5CB44AE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a:extLst>
              <a:ext uri="{FF2B5EF4-FFF2-40B4-BE49-F238E27FC236}">
                <a16:creationId xmlns:a16="http://schemas.microsoft.com/office/drawing/2014/main" id="{A609F53A-97C6-491A-9312-55271358DC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a:extLst>
              <a:ext uri="{FF2B5EF4-FFF2-40B4-BE49-F238E27FC236}">
                <a16:creationId xmlns:a16="http://schemas.microsoft.com/office/drawing/2014/main" id="{790FB083-F23A-446F-B512-F5DCBEB5DDDA}"/>
              </a:ext>
            </a:extLst>
          </p:cNvPr>
          <p:cNvPicPr>
            <a:picLocks noChangeAspect="1"/>
          </p:cNvPicPr>
          <p:nvPr/>
        </p:nvPicPr>
        <p:blipFill rotWithShape="1">
          <a:blip r:embed="rId2">
            <a:extLst>
              <a:ext uri="{28A0092B-C50C-407E-A947-70E740481C1C}">
                <a14:useLocalDpi xmlns:a14="http://schemas.microsoft.com/office/drawing/2010/main" val="0"/>
              </a:ext>
            </a:extLst>
          </a:blip>
          <a:srcRect r="-146"/>
          <a:stretch/>
        </p:blipFill>
        <p:spPr>
          <a:xfrm>
            <a:off x="717757" y="2134910"/>
            <a:ext cx="6850690" cy="3853513"/>
          </a:xfrm>
          <a:prstGeom prst="rect">
            <a:avLst/>
          </a:prstGeom>
        </p:spPr>
      </p:pic>
      <p:pic>
        <p:nvPicPr>
          <p:cNvPr id="23" name="Picture 22">
            <a:extLst>
              <a:ext uri="{FF2B5EF4-FFF2-40B4-BE49-F238E27FC236}">
                <a16:creationId xmlns:a16="http://schemas.microsoft.com/office/drawing/2014/main" id="{7CE13976-A7CA-4214-864E-86DF05DA7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47" y="2134910"/>
            <a:ext cx="3777662" cy="2124935"/>
          </a:xfrm>
          <a:prstGeom prst="rect">
            <a:avLst/>
          </a:prstGeom>
        </p:spPr>
      </p:pic>
      <p:pic>
        <p:nvPicPr>
          <p:cNvPr id="31" name="Picture 30">
            <a:extLst>
              <a:ext uri="{FF2B5EF4-FFF2-40B4-BE49-F238E27FC236}">
                <a16:creationId xmlns:a16="http://schemas.microsoft.com/office/drawing/2014/main" id="{C0D79325-3ACB-4169-BCA5-F7AFCCF27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447" y="3863488"/>
            <a:ext cx="3777661" cy="2124935"/>
          </a:xfrm>
          <a:prstGeom prst="rect">
            <a:avLst/>
          </a:prstGeom>
        </p:spPr>
      </p:pic>
    </p:spTree>
    <p:extLst>
      <p:ext uri="{BB962C8B-B14F-4D97-AF65-F5344CB8AC3E}">
        <p14:creationId xmlns:p14="http://schemas.microsoft.com/office/powerpoint/2010/main" val="277806424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4145</TotalTime>
  <Words>1126</Words>
  <Application>Microsoft Office PowerPoint</Application>
  <PresentationFormat>Widescreen</PresentationFormat>
  <Paragraphs>91</Paragraphs>
  <Slides>25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BPG ExtraSquare Mtavruli</vt:lpstr>
      <vt:lpstr>Calibri</vt:lpstr>
      <vt:lpstr>Trebuchet MS</vt:lpstr>
      <vt:lpstr>Wingdings 3</vt:lpstr>
      <vt:lpstr>Facet</vt:lpstr>
      <vt:lpstr>  ხ ე ლ ვ ა ჩ ა უ რ ი ს  მ უ ნ ი ც ი პ ა ლ ი ტ ე ტ ი</vt:lpstr>
      <vt:lpstr>2024 წლის საწყისი ბიუჯეტი - 47 698 876 ლარი გაიზარდა  7 751 488 ლარით და საბოლოო დაზუსტებული ბიუჯეტი შეადგენს 55 450 364 ლარს</vt:lpstr>
      <vt:lpstr>PowerPoint Presentation</vt:lpstr>
      <vt:lpstr>მუნიციპალური ორგანიზაციების 2024 წლის ბიუჯეტის პარამეტრები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ხელვაჩაურის მუნიციპალიტეტში რეგისტრირებული მოწყვლადი ჯგუფების (მოსახლეობისათვის) სოციალური უზრუნველყოფისა და ჯანმრთელობის გაუმჯობესების მიზნით მიმდინარე წელს სარეზერვო ფონდის გეგმა შეადგენს 400 000 ლარს. ამ ეტაპზე მერის სარეზერვო ფონდიდან დახმარება გაეწია 900 ზე მეტ ბენეფიციარს, ჯამში 391 000 ლარით.</vt:lpstr>
      <vt:lpstr>PowerPoint Presentation</vt:lpstr>
      <vt:lpstr>PowerPoint Presentation</vt:lpstr>
      <vt:lpstr>მ ა დ ლ ო ბ ა ყ უ რ ა დ ღ ე ბ ი ს თ ვ ი ს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ხელვაჩაურის მუნიციპალიტეტში მიმდინარე-დასრულებული ინფრასტრუქტურული პროექტები</dc:title>
  <dc:creator>Giorgi Kartsivadze</dc:creator>
  <cp:lastModifiedBy>Giorgi Kartsivadze</cp:lastModifiedBy>
  <cp:revision>52</cp:revision>
  <dcterms:created xsi:type="dcterms:W3CDTF">2024-07-29T10:10:25Z</dcterms:created>
  <dcterms:modified xsi:type="dcterms:W3CDTF">2025-01-22T11:34:55Z</dcterms:modified>
</cp:coreProperties>
</file>